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Archivo Narrow"/>
      <p:regular r:id="rId38"/>
      <p:bold r:id="rId39"/>
      <p:italic r:id="rId40"/>
      <p:boldItalic r:id="rId41"/>
    </p:embeddedFont>
    <p:embeddedFont>
      <p:font typeface="Roboto"/>
      <p:regular r:id="rId42"/>
      <p:bold r:id="rId43"/>
      <p:italic r:id="rId44"/>
      <p:boldItalic r:id="rId45"/>
    </p:embeddedFont>
    <p:embeddedFont>
      <p:font typeface="Fira Sans Extra Condensed Medium"/>
      <p:regular r:id="rId46"/>
      <p:bold r:id="rId47"/>
      <p:italic r:id="rId48"/>
      <p:boldItalic r:id="rId49"/>
    </p:embeddedFont>
    <p:embeddedFont>
      <p:font typeface="Fira Sans Extra Condensed"/>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Narrow-italic.fntdata"/><Relationship Id="rId42" Type="http://schemas.openxmlformats.org/officeDocument/2006/relationships/font" Target="fonts/Roboto-regular.fntdata"/><Relationship Id="rId41" Type="http://schemas.openxmlformats.org/officeDocument/2006/relationships/font" Target="fonts/ArchivoNarrow-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FiraSansExtraCondensedMedium-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FiraSansExtraCondensedMedium-italic.fntdata"/><Relationship Id="rId47" Type="http://schemas.openxmlformats.org/officeDocument/2006/relationships/font" Target="fonts/FiraSansExtraCondensedMedium-bold.fntdata"/><Relationship Id="rId49" Type="http://schemas.openxmlformats.org/officeDocument/2006/relationships/font" Target="fonts/FiraSansExtraCondensedMedium-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ArchivoNarrow-bold.fntdata"/><Relationship Id="rId38" Type="http://schemas.openxmlformats.org/officeDocument/2006/relationships/font" Target="fonts/ArchivoNarrow-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FiraSansExtraCondensed-bold.fntdata"/><Relationship Id="rId50" Type="http://schemas.openxmlformats.org/officeDocument/2006/relationships/font" Target="fonts/FiraSansExtraCondensed-regular.fntdata"/><Relationship Id="rId53" Type="http://schemas.openxmlformats.org/officeDocument/2006/relationships/font" Target="fonts/FiraSansExtraCondensed-boldItalic.fntdata"/><Relationship Id="rId52" Type="http://schemas.openxmlformats.org/officeDocument/2006/relationships/font" Target="fonts/FiraSansExtraCondense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067791e4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t/>
            </a:r>
            <a:endParaRPr b="1"/>
          </a:p>
        </p:txBody>
      </p:sp>
      <p:sp>
        <p:nvSpPr>
          <p:cNvPr id="127" name="Google Shape;127;ge067791e4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5efa7c76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5efa7c76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73025" rtl="0" algn="just">
              <a:lnSpc>
                <a:spcPct val="105833"/>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39c6a49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e39c6a49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ca78c8041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ca78c8041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067791e48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e067791e48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Enfatizar el rol de las entidades.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067791e48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e067791e48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b86c13a5a4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b86c13a5a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067791e48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e067791e48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86c13a5a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86c13a5a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e067791e48_0_4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e067791e48_0_4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b86c13a5a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b86c13a5a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9c08e612d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e9c08e612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e9c08e612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e9c08e612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b86c13a5a4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gb86c13a5a4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067791e48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e067791e48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e0701dcde8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e0701dcde8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e067791e48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e067791e48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e0701dcde8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e0701dcde8_5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e39c6a499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e39c6a499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73025" rtl="0" algn="just">
              <a:lnSpc>
                <a:spcPct val="105833"/>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39c6a499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39c6a499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73025" rtl="0" algn="just">
              <a:lnSpc>
                <a:spcPct val="105833"/>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ca78c8041a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ca78c8041a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b86c13a5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b86c13a5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86c13a5a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86c13a5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067791e48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067791e48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e067791e48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ge067791e48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0701dcde8_5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0701dcde8_5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9c08e612d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e9c08e612d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9c08e612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9c08e612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9c08e612d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9c08e612d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9b03bde6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e9b03bde6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067791e48_0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e067791e48_0_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2" name="Shape 62"/>
        <p:cNvGrpSpPr/>
        <p:nvPr/>
      </p:nvGrpSpPr>
      <p:grpSpPr>
        <a:xfrm>
          <a:off x="0" y="0"/>
          <a:ext cx="0" cy="0"/>
          <a:chOff x="0" y="0"/>
          <a:chExt cx="0" cy="0"/>
        </a:xfrm>
      </p:grpSpPr>
      <p:sp>
        <p:nvSpPr>
          <p:cNvPr id="63" name="Google Shape;6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9" name="Google Shape;6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9"/>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1"/>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6.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p:nvPr/>
        </p:nvSpPr>
        <p:spPr>
          <a:xfrm>
            <a:off x="0" y="0"/>
            <a:ext cx="7755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0" name="Google Shape;130;p25"/>
          <p:cNvSpPr/>
          <p:nvPr/>
        </p:nvSpPr>
        <p:spPr>
          <a:xfrm>
            <a:off x="0" y="782200"/>
            <a:ext cx="9144000" cy="19446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1" name="Google Shape;131;p25"/>
          <p:cNvSpPr txBox="1"/>
          <p:nvPr>
            <p:ph type="title"/>
          </p:nvPr>
        </p:nvSpPr>
        <p:spPr>
          <a:xfrm>
            <a:off x="710250" y="870102"/>
            <a:ext cx="7723500" cy="1768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s" sz="2600">
                <a:solidFill>
                  <a:schemeClr val="lt1"/>
                </a:solidFill>
              </a:rPr>
              <a:t>INFORME DEL PROCESO DE CONSULTA DEL </a:t>
            </a:r>
            <a:endParaRPr b="1" sz="2600">
              <a:solidFill>
                <a:schemeClr val="lt1"/>
              </a:solidFill>
            </a:endParaRPr>
          </a:p>
          <a:p>
            <a:pPr indent="0" lvl="0" marL="0" rtl="0" algn="ctr">
              <a:spcBef>
                <a:spcPts val="0"/>
              </a:spcBef>
              <a:spcAft>
                <a:spcPts val="0"/>
              </a:spcAft>
              <a:buClr>
                <a:schemeClr val="dk1"/>
              </a:buClr>
              <a:buSzPts val="1100"/>
              <a:buFont typeface="Arial"/>
              <a:buNone/>
            </a:pPr>
            <a:r>
              <a:rPr b="1" lang="es" sz="2600">
                <a:solidFill>
                  <a:schemeClr val="lt1"/>
                </a:solidFill>
              </a:rPr>
              <a:t>PR</a:t>
            </a:r>
            <a:r>
              <a:rPr b="1" lang="es" sz="2600">
                <a:solidFill>
                  <a:schemeClr val="lt1"/>
                </a:solidFill>
              </a:rPr>
              <a:t>OTOCOLO PARA ATENDER LAS </a:t>
            </a:r>
            <a:endParaRPr b="1" sz="2600">
              <a:solidFill>
                <a:schemeClr val="lt1"/>
              </a:solidFill>
            </a:endParaRPr>
          </a:p>
          <a:p>
            <a:pPr indent="0" lvl="0" marL="0" rtl="0" algn="ctr">
              <a:spcBef>
                <a:spcPts val="0"/>
              </a:spcBef>
              <a:spcAft>
                <a:spcPts val="0"/>
              </a:spcAft>
              <a:buClr>
                <a:schemeClr val="dk1"/>
              </a:buClr>
              <a:buSzPts val="1100"/>
              <a:buFont typeface="Arial"/>
              <a:buNone/>
            </a:pPr>
            <a:r>
              <a:rPr b="1" lang="es" sz="2600">
                <a:solidFill>
                  <a:schemeClr val="lt1"/>
                </a:solidFill>
              </a:rPr>
              <a:t>SOLICITUDES DE AJUSTES RAZONABLES PARA EL EJERCICIO DE LA CAPACIDAD JURÍDICA DE LAS PERSONAS CON DISCAPACIDAD</a:t>
            </a:r>
            <a:endParaRPr b="1" sz="2600">
              <a:solidFill>
                <a:schemeClr val="lt1"/>
              </a:solidFill>
            </a:endParaRPr>
          </a:p>
        </p:txBody>
      </p:sp>
      <p:pic>
        <p:nvPicPr>
          <p:cNvPr id="132" name="Google Shape;132;p25"/>
          <p:cNvPicPr preferRelativeResize="0"/>
          <p:nvPr/>
        </p:nvPicPr>
        <p:blipFill rotWithShape="1">
          <a:blip r:embed="rId3">
            <a:alphaModFix/>
          </a:blip>
          <a:srcRect b="55365" l="0" r="67312" t="24615"/>
          <a:stretch/>
        </p:blipFill>
        <p:spPr>
          <a:xfrm>
            <a:off x="834075" y="2936200"/>
            <a:ext cx="1677050" cy="1768726"/>
          </a:xfrm>
          <a:prstGeom prst="rect">
            <a:avLst/>
          </a:prstGeom>
          <a:noFill/>
          <a:ln>
            <a:noFill/>
          </a:ln>
        </p:spPr>
      </p:pic>
      <p:pic>
        <p:nvPicPr>
          <p:cNvPr id="133" name="Google Shape;133;p25"/>
          <p:cNvPicPr preferRelativeResize="0"/>
          <p:nvPr/>
        </p:nvPicPr>
        <p:blipFill rotWithShape="1">
          <a:blip r:embed="rId3">
            <a:alphaModFix/>
          </a:blip>
          <a:srcRect b="34071" l="1037" r="68002" t="45532"/>
          <a:stretch/>
        </p:blipFill>
        <p:spPr>
          <a:xfrm>
            <a:off x="2638428" y="2936202"/>
            <a:ext cx="1805631" cy="1768721"/>
          </a:xfrm>
          <a:prstGeom prst="rect">
            <a:avLst/>
          </a:prstGeom>
          <a:noFill/>
          <a:ln>
            <a:noFill/>
          </a:ln>
        </p:spPr>
      </p:pic>
      <p:pic>
        <p:nvPicPr>
          <p:cNvPr id="134" name="Google Shape;134;p25"/>
          <p:cNvPicPr preferRelativeResize="0"/>
          <p:nvPr/>
        </p:nvPicPr>
        <p:blipFill rotWithShape="1">
          <a:blip r:embed="rId3">
            <a:alphaModFix/>
          </a:blip>
          <a:srcRect b="33434" l="70441" r="1785" t="46168"/>
          <a:stretch/>
        </p:blipFill>
        <p:spPr>
          <a:xfrm>
            <a:off x="4571367" y="2936200"/>
            <a:ext cx="1805631" cy="1768721"/>
          </a:xfrm>
          <a:prstGeom prst="rect">
            <a:avLst/>
          </a:prstGeom>
          <a:noFill/>
          <a:ln>
            <a:noFill/>
          </a:ln>
        </p:spPr>
      </p:pic>
      <p:pic>
        <p:nvPicPr>
          <p:cNvPr id="135" name="Google Shape;135;p25"/>
          <p:cNvPicPr preferRelativeResize="0"/>
          <p:nvPr/>
        </p:nvPicPr>
        <p:blipFill rotWithShape="1">
          <a:blip r:embed="rId3">
            <a:alphaModFix/>
          </a:blip>
          <a:srcRect b="56173" l="67803" r="1235" t="24291"/>
          <a:stretch/>
        </p:blipFill>
        <p:spPr>
          <a:xfrm>
            <a:off x="6504307" y="2936200"/>
            <a:ext cx="1805631" cy="17687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4"/>
          <p:cNvSpPr txBox="1"/>
          <p:nvPr/>
        </p:nvSpPr>
        <p:spPr>
          <a:xfrm>
            <a:off x="469075" y="599025"/>
            <a:ext cx="6825000" cy="4311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2000">
                <a:solidFill>
                  <a:srgbClr val="0B5394"/>
                </a:solidFill>
                <a:latin typeface="Archivo Narrow"/>
                <a:ea typeface="Archivo Narrow"/>
                <a:cs typeface="Archivo Narrow"/>
                <a:sym typeface="Archivo Narrow"/>
              </a:rPr>
              <a:t>¿Cuáles son las reglas generales de atención para las entidades?</a:t>
            </a:r>
            <a:endParaRPr b="1" sz="2000">
              <a:solidFill>
                <a:srgbClr val="0B5394"/>
              </a:solidFill>
              <a:latin typeface="Archivo Narrow"/>
              <a:ea typeface="Archivo Narrow"/>
              <a:cs typeface="Archivo Narrow"/>
              <a:sym typeface="Archivo Narrow"/>
            </a:endParaRPr>
          </a:p>
        </p:txBody>
      </p:sp>
      <p:sp>
        <p:nvSpPr>
          <p:cNvPr id="256" name="Google Shape;256;p34"/>
          <p:cNvSpPr txBox="1"/>
          <p:nvPr/>
        </p:nvSpPr>
        <p:spPr>
          <a:xfrm>
            <a:off x="527850" y="1100925"/>
            <a:ext cx="7947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200">
                <a:solidFill>
                  <a:schemeClr val="dk1"/>
                </a:solidFill>
                <a:latin typeface="Roboto"/>
                <a:ea typeface="Roboto"/>
                <a:cs typeface="Roboto"/>
                <a:sym typeface="Roboto"/>
              </a:rPr>
              <a:t>Las entidades de la Administración pública y entidades privadas que brindan servicios públicos deben:</a:t>
            </a:r>
            <a:endParaRPr sz="1500">
              <a:latin typeface="Roboto"/>
              <a:ea typeface="Roboto"/>
              <a:cs typeface="Roboto"/>
              <a:sym typeface="Roboto"/>
            </a:endParaRPr>
          </a:p>
        </p:txBody>
      </p:sp>
      <p:sp>
        <p:nvSpPr>
          <p:cNvPr id="257" name="Google Shape;257;p34"/>
          <p:cNvSpPr/>
          <p:nvPr/>
        </p:nvSpPr>
        <p:spPr>
          <a:xfrm>
            <a:off x="1247425" y="1773025"/>
            <a:ext cx="3020871" cy="1536814"/>
          </a:xfrm>
          <a:custGeom>
            <a:rect b="b" l="l" r="r" t="t"/>
            <a:pathLst>
              <a:path extrusionOk="0" h="94953" w="58615">
                <a:moveTo>
                  <a:pt x="0" y="0"/>
                </a:moveTo>
                <a:lnTo>
                  <a:pt x="0" y="94952"/>
                </a:lnTo>
                <a:lnTo>
                  <a:pt x="58615" y="94952"/>
                </a:lnTo>
                <a:lnTo>
                  <a:pt x="58615" y="0"/>
                </a:lnTo>
                <a:close/>
              </a:path>
            </a:pathLst>
          </a:cu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258" name="Google Shape;258;p34"/>
          <p:cNvSpPr/>
          <p:nvPr/>
        </p:nvSpPr>
        <p:spPr>
          <a:xfrm>
            <a:off x="5028100" y="2686975"/>
            <a:ext cx="3020871" cy="965672"/>
          </a:xfrm>
          <a:custGeom>
            <a:rect b="b" l="l" r="r" t="t"/>
            <a:pathLst>
              <a:path extrusionOk="0" h="94953" w="58615">
                <a:moveTo>
                  <a:pt x="0" y="0"/>
                </a:moveTo>
                <a:lnTo>
                  <a:pt x="0" y="94952"/>
                </a:lnTo>
                <a:lnTo>
                  <a:pt x="58615" y="94952"/>
                </a:lnTo>
                <a:lnTo>
                  <a:pt x="58615" y="0"/>
                </a:lnTo>
                <a:close/>
              </a:path>
            </a:pathLst>
          </a:cu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259" name="Google Shape;259;p34"/>
          <p:cNvSpPr/>
          <p:nvPr/>
        </p:nvSpPr>
        <p:spPr>
          <a:xfrm>
            <a:off x="1247425" y="3490375"/>
            <a:ext cx="3020871" cy="1289224"/>
          </a:xfrm>
          <a:custGeom>
            <a:rect b="b" l="l" r="r" t="t"/>
            <a:pathLst>
              <a:path extrusionOk="0" h="94953" w="58615">
                <a:moveTo>
                  <a:pt x="0" y="0"/>
                </a:moveTo>
                <a:lnTo>
                  <a:pt x="0" y="94952"/>
                </a:lnTo>
                <a:lnTo>
                  <a:pt x="58615" y="94952"/>
                </a:lnTo>
                <a:lnTo>
                  <a:pt x="58615" y="0"/>
                </a:lnTo>
                <a:close/>
              </a:path>
            </a:pathLst>
          </a:cu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260" name="Google Shape;260;p34"/>
          <p:cNvSpPr/>
          <p:nvPr/>
        </p:nvSpPr>
        <p:spPr>
          <a:xfrm>
            <a:off x="5028100" y="3753200"/>
            <a:ext cx="3020871" cy="1031427"/>
          </a:xfrm>
          <a:custGeom>
            <a:rect b="b" l="l" r="r" t="t"/>
            <a:pathLst>
              <a:path extrusionOk="0" h="94953" w="58615">
                <a:moveTo>
                  <a:pt x="0" y="0"/>
                </a:moveTo>
                <a:lnTo>
                  <a:pt x="0" y="94952"/>
                </a:lnTo>
                <a:lnTo>
                  <a:pt x="58615" y="94952"/>
                </a:lnTo>
                <a:lnTo>
                  <a:pt x="58615" y="0"/>
                </a:lnTo>
                <a:close/>
              </a:path>
            </a:pathLst>
          </a:cu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261" name="Google Shape;261;p34"/>
          <p:cNvSpPr/>
          <p:nvPr/>
        </p:nvSpPr>
        <p:spPr>
          <a:xfrm>
            <a:off x="5020550" y="1749624"/>
            <a:ext cx="3020871" cy="800454"/>
          </a:xfrm>
          <a:custGeom>
            <a:rect b="b" l="l" r="r" t="t"/>
            <a:pathLst>
              <a:path extrusionOk="0" h="94953" w="58615">
                <a:moveTo>
                  <a:pt x="0" y="0"/>
                </a:moveTo>
                <a:lnTo>
                  <a:pt x="0" y="94952"/>
                </a:lnTo>
                <a:lnTo>
                  <a:pt x="58615" y="94952"/>
                </a:lnTo>
                <a:lnTo>
                  <a:pt x="58615" y="0"/>
                </a:lnTo>
                <a:close/>
              </a:path>
            </a:pathLst>
          </a:cu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262" name="Google Shape;262;p34"/>
          <p:cNvSpPr txBox="1"/>
          <p:nvPr/>
        </p:nvSpPr>
        <p:spPr>
          <a:xfrm>
            <a:off x="1451300" y="3588400"/>
            <a:ext cx="2761200" cy="965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Garantizar la accesibilidad como condición previa</a:t>
            </a:r>
            <a:r>
              <a:rPr lang="es" sz="1100">
                <a:solidFill>
                  <a:schemeClr val="dk1"/>
                </a:solidFill>
                <a:latin typeface="Roboto"/>
                <a:ea typeface="Roboto"/>
                <a:cs typeface="Roboto"/>
                <a:sym typeface="Roboto"/>
              </a:rPr>
              <a:t> para la prestación del servicio público, considerando, entre otras, las características del entorno físico, digital, la información y las comunicaciones. </a:t>
            </a:r>
            <a:endParaRPr sz="1100">
              <a:solidFill>
                <a:schemeClr val="dk1"/>
              </a:solidFill>
              <a:latin typeface="Roboto"/>
              <a:ea typeface="Roboto"/>
              <a:cs typeface="Roboto"/>
              <a:sym typeface="Roboto"/>
            </a:endParaRPr>
          </a:p>
        </p:txBody>
      </p:sp>
      <p:sp>
        <p:nvSpPr>
          <p:cNvPr id="263" name="Google Shape;263;p34"/>
          <p:cNvSpPr txBox="1"/>
          <p:nvPr/>
        </p:nvSpPr>
        <p:spPr>
          <a:xfrm>
            <a:off x="1451300" y="1795400"/>
            <a:ext cx="2761200" cy="1369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solidFill>
                  <a:schemeClr val="dk1"/>
                </a:solidFill>
                <a:latin typeface="Roboto"/>
                <a:ea typeface="Roboto"/>
                <a:cs typeface="Roboto"/>
                <a:sym typeface="Roboto"/>
              </a:rPr>
              <a:t>Garantizar el </a:t>
            </a:r>
            <a:r>
              <a:rPr b="1" lang="es" sz="1100">
                <a:solidFill>
                  <a:schemeClr val="dk1"/>
                </a:solidFill>
                <a:latin typeface="Roboto"/>
                <a:ea typeface="Roboto"/>
                <a:cs typeface="Roboto"/>
                <a:sym typeface="Roboto"/>
              </a:rPr>
              <a:t>reconocimiento de la capacidad jurídica</a:t>
            </a:r>
            <a:r>
              <a:rPr lang="es" sz="1100">
                <a:solidFill>
                  <a:schemeClr val="dk1"/>
                </a:solidFill>
                <a:latin typeface="Roboto"/>
                <a:ea typeface="Roboto"/>
                <a:cs typeface="Roboto"/>
                <a:sym typeface="Roboto"/>
              </a:rPr>
              <a:t> de las personas con discapacidad para la realización de actos que produzcan efectos jurídicos, </a:t>
            </a:r>
            <a:r>
              <a:rPr b="1" lang="es" sz="1100">
                <a:solidFill>
                  <a:schemeClr val="dk1"/>
                </a:solidFill>
                <a:latin typeface="Roboto"/>
                <a:ea typeface="Roboto"/>
                <a:cs typeface="Roboto"/>
                <a:sym typeface="Roboto"/>
              </a:rPr>
              <a:t>respetando sus derechos y sin sustituir ni transgredir sus voluntades y preferencias. </a:t>
            </a:r>
            <a:endParaRPr b="1" sz="1100">
              <a:solidFill>
                <a:schemeClr val="dk1"/>
              </a:solidFill>
              <a:latin typeface="Roboto"/>
              <a:ea typeface="Roboto"/>
              <a:cs typeface="Roboto"/>
              <a:sym typeface="Roboto"/>
            </a:endParaRPr>
          </a:p>
        </p:txBody>
      </p:sp>
      <p:sp>
        <p:nvSpPr>
          <p:cNvPr id="264" name="Google Shape;264;p34"/>
          <p:cNvSpPr txBox="1"/>
          <p:nvPr/>
        </p:nvSpPr>
        <p:spPr>
          <a:xfrm>
            <a:off x="5232223" y="3757564"/>
            <a:ext cx="27612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solidFill>
                  <a:schemeClr val="dk1"/>
                </a:solidFill>
                <a:latin typeface="Roboto"/>
                <a:ea typeface="Roboto"/>
                <a:cs typeface="Roboto"/>
                <a:sym typeface="Roboto"/>
              </a:rPr>
              <a:t>Reconocer como canales de diálogo entre la entidad y la persona con discapacidad, la atención presencial, telefónica, por correo electrónico u otra plataforma virtual que se establezca. </a:t>
            </a:r>
            <a:endParaRPr sz="1100">
              <a:solidFill>
                <a:schemeClr val="dk1"/>
              </a:solidFill>
              <a:latin typeface="Roboto"/>
              <a:ea typeface="Roboto"/>
              <a:cs typeface="Roboto"/>
              <a:sym typeface="Roboto"/>
            </a:endParaRPr>
          </a:p>
        </p:txBody>
      </p:sp>
      <p:sp>
        <p:nvSpPr>
          <p:cNvPr id="265" name="Google Shape;265;p34"/>
          <p:cNvSpPr txBox="1"/>
          <p:nvPr/>
        </p:nvSpPr>
        <p:spPr>
          <a:xfrm>
            <a:off x="5232223" y="2700875"/>
            <a:ext cx="27612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Reconocer a los apoyos y a las personas de confianza</a:t>
            </a:r>
            <a:r>
              <a:rPr lang="es" sz="1100">
                <a:solidFill>
                  <a:schemeClr val="dk1"/>
                </a:solidFill>
                <a:latin typeface="Roboto"/>
                <a:ea typeface="Roboto"/>
                <a:cs typeface="Roboto"/>
                <a:sym typeface="Roboto"/>
              </a:rPr>
              <a:t> de la persona con discapacidad para facilitar la realización de actos que produzcan efectos jurídicos</a:t>
            </a:r>
            <a:endParaRPr b="1" sz="1100">
              <a:latin typeface="Roboto"/>
              <a:ea typeface="Roboto"/>
              <a:cs typeface="Roboto"/>
              <a:sym typeface="Roboto"/>
            </a:endParaRPr>
          </a:p>
        </p:txBody>
      </p:sp>
      <p:sp>
        <p:nvSpPr>
          <p:cNvPr id="266" name="Google Shape;266;p34"/>
          <p:cNvSpPr/>
          <p:nvPr/>
        </p:nvSpPr>
        <p:spPr>
          <a:xfrm>
            <a:off x="1089225" y="1843316"/>
            <a:ext cx="324300" cy="298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Calibri"/>
                <a:ea typeface="Calibri"/>
                <a:cs typeface="Calibri"/>
                <a:sym typeface="Calibri"/>
              </a:rPr>
              <a:t>1</a:t>
            </a:r>
            <a:endParaRPr b="0" i="0" sz="1300" u="none" cap="none" strike="noStrike">
              <a:solidFill>
                <a:srgbClr val="FFFFFF"/>
              </a:solidFill>
              <a:latin typeface="Arial"/>
              <a:ea typeface="Arial"/>
              <a:cs typeface="Arial"/>
              <a:sym typeface="Arial"/>
            </a:endParaRPr>
          </a:p>
        </p:txBody>
      </p:sp>
      <p:sp>
        <p:nvSpPr>
          <p:cNvPr id="267" name="Google Shape;267;p34"/>
          <p:cNvSpPr/>
          <p:nvPr/>
        </p:nvSpPr>
        <p:spPr>
          <a:xfrm>
            <a:off x="1089225" y="3560666"/>
            <a:ext cx="324300" cy="2985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Calibri"/>
                <a:ea typeface="Calibri"/>
                <a:cs typeface="Calibri"/>
                <a:sym typeface="Calibri"/>
              </a:rPr>
              <a:t>2</a:t>
            </a:r>
            <a:endParaRPr b="0" i="0" sz="1300" u="none" cap="none" strike="noStrike">
              <a:solidFill>
                <a:srgbClr val="FFFFFF"/>
              </a:solidFill>
              <a:latin typeface="Arial"/>
              <a:ea typeface="Arial"/>
              <a:cs typeface="Arial"/>
              <a:sym typeface="Arial"/>
            </a:endParaRPr>
          </a:p>
        </p:txBody>
      </p:sp>
      <p:sp>
        <p:nvSpPr>
          <p:cNvPr id="268" name="Google Shape;268;p34"/>
          <p:cNvSpPr/>
          <p:nvPr/>
        </p:nvSpPr>
        <p:spPr>
          <a:xfrm>
            <a:off x="4862350" y="1819916"/>
            <a:ext cx="324300" cy="298500"/>
          </a:xfrm>
          <a:prstGeom prst="ellipse">
            <a:avLst/>
          </a:prstGeom>
          <a:solidFill>
            <a:srgbClr val="EC3A3B"/>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3</a:t>
            </a:r>
            <a:endParaRPr i="0" sz="1300" u="none" cap="none" strike="noStrike">
              <a:solidFill>
                <a:srgbClr val="FFFFFF"/>
              </a:solidFill>
              <a:latin typeface="Roboto"/>
              <a:ea typeface="Roboto"/>
              <a:cs typeface="Roboto"/>
              <a:sym typeface="Roboto"/>
            </a:endParaRPr>
          </a:p>
        </p:txBody>
      </p:sp>
      <p:sp>
        <p:nvSpPr>
          <p:cNvPr id="269" name="Google Shape;269;p34"/>
          <p:cNvSpPr/>
          <p:nvPr/>
        </p:nvSpPr>
        <p:spPr>
          <a:xfrm>
            <a:off x="4862350" y="2757266"/>
            <a:ext cx="324300" cy="298500"/>
          </a:xfrm>
          <a:prstGeom prst="ellipse">
            <a:avLst/>
          </a:prstGeom>
          <a:solidFill>
            <a:srgbClr val="A64D7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4</a:t>
            </a:r>
            <a:endParaRPr i="0" sz="1300" u="none" cap="none" strike="noStrike">
              <a:solidFill>
                <a:srgbClr val="FFFFFF"/>
              </a:solidFill>
              <a:latin typeface="Roboto"/>
              <a:ea typeface="Roboto"/>
              <a:cs typeface="Roboto"/>
              <a:sym typeface="Roboto"/>
            </a:endParaRPr>
          </a:p>
        </p:txBody>
      </p:sp>
      <p:sp>
        <p:nvSpPr>
          <p:cNvPr id="270" name="Google Shape;270;p34"/>
          <p:cNvSpPr/>
          <p:nvPr/>
        </p:nvSpPr>
        <p:spPr>
          <a:xfrm>
            <a:off x="4862350" y="3865766"/>
            <a:ext cx="324300" cy="298500"/>
          </a:xfrm>
          <a:prstGeom prst="ellipse">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5</a:t>
            </a:r>
            <a:endParaRPr b="1" sz="1300">
              <a:solidFill>
                <a:srgbClr val="FFFFFF"/>
              </a:solidFill>
              <a:latin typeface="Roboto"/>
              <a:ea typeface="Roboto"/>
              <a:cs typeface="Roboto"/>
              <a:sym typeface="Roboto"/>
            </a:endParaRPr>
          </a:p>
        </p:txBody>
      </p:sp>
      <p:sp>
        <p:nvSpPr>
          <p:cNvPr id="271" name="Google Shape;271;p34"/>
          <p:cNvSpPr txBox="1"/>
          <p:nvPr/>
        </p:nvSpPr>
        <p:spPr>
          <a:xfrm>
            <a:off x="5224425" y="1826600"/>
            <a:ext cx="2761200" cy="646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Otorgar ajustes razonables</a:t>
            </a:r>
            <a:r>
              <a:rPr lang="es" sz="1100">
                <a:solidFill>
                  <a:schemeClr val="dk1"/>
                </a:solidFill>
                <a:latin typeface="Roboto"/>
                <a:ea typeface="Roboto"/>
                <a:cs typeface="Roboto"/>
                <a:sym typeface="Roboto"/>
              </a:rPr>
              <a:t> a las personas con discapacidad que lo soliciten, conforme a los criterios establecidos.</a:t>
            </a:r>
            <a:endParaRPr sz="11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4</a:t>
            </a:r>
            <a:endParaRPr b="0" i="0" sz="6600" u="none" cap="none" strike="noStrike">
              <a:solidFill>
                <a:srgbClr val="FFFFFF"/>
              </a:solidFill>
              <a:latin typeface="Arial"/>
              <a:ea typeface="Arial"/>
              <a:cs typeface="Arial"/>
              <a:sym typeface="Arial"/>
            </a:endParaRPr>
          </a:p>
        </p:txBody>
      </p:sp>
      <p:sp>
        <p:nvSpPr>
          <p:cNvPr id="277" name="Google Shape;277;p35"/>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3100">
                <a:latin typeface="Calibri"/>
                <a:ea typeface="Calibri"/>
                <a:cs typeface="Calibri"/>
                <a:sym typeface="Calibri"/>
              </a:rPr>
              <a:t>PAUTAS ACTITUDINALES</a:t>
            </a:r>
            <a:endParaRPr b="1" sz="3100">
              <a:latin typeface="Calibri"/>
              <a:ea typeface="Calibri"/>
              <a:cs typeface="Calibri"/>
              <a:sym typeface="Calibri"/>
            </a:endParaRPr>
          </a:p>
        </p:txBody>
      </p:sp>
      <p:sp>
        <p:nvSpPr>
          <p:cNvPr id="278" name="Google Shape;278;p35"/>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6"/>
          <p:cNvPicPr preferRelativeResize="0"/>
          <p:nvPr/>
        </p:nvPicPr>
        <p:blipFill rotWithShape="1">
          <a:blip r:embed="rId3">
            <a:alphaModFix/>
          </a:blip>
          <a:srcRect b="23768" l="57524" r="8012" t="63662"/>
          <a:stretch/>
        </p:blipFill>
        <p:spPr>
          <a:xfrm>
            <a:off x="7495725" y="1240308"/>
            <a:ext cx="1326374" cy="326919"/>
          </a:xfrm>
          <a:prstGeom prst="rect">
            <a:avLst/>
          </a:prstGeom>
          <a:noFill/>
          <a:ln>
            <a:noFill/>
          </a:ln>
        </p:spPr>
      </p:pic>
      <p:sp>
        <p:nvSpPr>
          <p:cNvPr id="284" name="Google Shape;284;p36"/>
          <p:cNvSpPr txBox="1"/>
          <p:nvPr/>
        </p:nvSpPr>
        <p:spPr>
          <a:xfrm>
            <a:off x="779650" y="517050"/>
            <a:ext cx="6347100" cy="4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000">
                <a:solidFill>
                  <a:srgbClr val="0B5394"/>
                </a:solidFill>
                <a:latin typeface="Archivo Narrow"/>
                <a:ea typeface="Archivo Narrow"/>
                <a:cs typeface="Archivo Narrow"/>
                <a:sym typeface="Archivo Narrow"/>
              </a:rPr>
              <a:t>¿Cuáles son las pautas actitudinales para la atención de solicitudes de otorgamiento de ajustes razonables?</a:t>
            </a:r>
            <a:endParaRPr b="1" sz="2000">
              <a:solidFill>
                <a:srgbClr val="0B5394"/>
              </a:solidFill>
              <a:latin typeface="Archivo Narrow"/>
              <a:ea typeface="Archivo Narrow"/>
              <a:cs typeface="Archivo Narrow"/>
              <a:sym typeface="Archivo Narrow"/>
            </a:endParaRPr>
          </a:p>
        </p:txBody>
      </p:sp>
      <p:sp>
        <p:nvSpPr>
          <p:cNvPr id="285" name="Google Shape;285;p36"/>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a:off x="1030525" y="1719075"/>
            <a:ext cx="3020871" cy="1154866"/>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just">
              <a:spcBef>
                <a:spcPts val="0"/>
              </a:spcBef>
              <a:spcAft>
                <a:spcPts val="0"/>
              </a:spcAft>
              <a:buNone/>
            </a:pPr>
            <a:r>
              <a:t/>
            </a:r>
            <a:endParaRPr sz="950">
              <a:latin typeface="Roboto"/>
              <a:ea typeface="Roboto"/>
              <a:cs typeface="Roboto"/>
              <a:sym typeface="Roboto"/>
            </a:endParaRPr>
          </a:p>
        </p:txBody>
      </p:sp>
      <p:sp>
        <p:nvSpPr>
          <p:cNvPr id="287" name="Google Shape;287;p36"/>
          <p:cNvSpPr/>
          <p:nvPr/>
        </p:nvSpPr>
        <p:spPr>
          <a:xfrm>
            <a:off x="5116000" y="1719075"/>
            <a:ext cx="3020871" cy="1154866"/>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just">
              <a:spcBef>
                <a:spcPts val="0"/>
              </a:spcBef>
              <a:spcAft>
                <a:spcPts val="0"/>
              </a:spcAft>
              <a:buNone/>
            </a:pPr>
            <a:r>
              <a:t/>
            </a:r>
            <a:endParaRPr sz="950">
              <a:latin typeface="Roboto"/>
              <a:ea typeface="Roboto"/>
              <a:cs typeface="Roboto"/>
              <a:sym typeface="Roboto"/>
            </a:endParaRPr>
          </a:p>
        </p:txBody>
      </p:sp>
      <p:sp>
        <p:nvSpPr>
          <p:cNvPr id="288" name="Google Shape;288;p36"/>
          <p:cNvSpPr/>
          <p:nvPr/>
        </p:nvSpPr>
        <p:spPr>
          <a:xfrm>
            <a:off x="1030525" y="2985029"/>
            <a:ext cx="3020871" cy="1327443"/>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just">
              <a:spcBef>
                <a:spcPts val="0"/>
              </a:spcBef>
              <a:spcAft>
                <a:spcPts val="0"/>
              </a:spcAft>
              <a:buNone/>
            </a:pPr>
            <a:r>
              <a:t/>
            </a:r>
            <a:endParaRPr sz="950">
              <a:latin typeface="Roboto"/>
              <a:ea typeface="Roboto"/>
              <a:cs typeface="Roboto"/>
              <a:sym typeface="Roboto"/>
            </a:endParaRPr>
          </a:p>
        </p:txBody>
      </p:sp>
      <p:sp>
        <p:nvSpPr>
          <p:cNvPr id="289" name="Google Shape;289;p36"/>
          <p:cNvSpPr/>
          <p:nvPr/>
        </p:nvSpPr>
        <p:spPr>
          <a:xfrm>
            <a:off x="5116000" y="3019704"/>
            <a:ext cx="3020871" cy="1294684"/>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just">
              <a:spcBef>
                <a:spcPts val="0"/>
              </a:spcBef>
              <a:spcAft>
                <a:spcPts val="0"/>
              </a:spcAft>
              <a:buNone/>
            </a:pPr>
            <a:r>
              <a:t/>
            </a:r>
            <a:endParaRPr sz="950">
              <a:latin typeface="Roboto"/>
              <a:ea typeface="Roboto"/>
              <a:cs typeface="Roboto"/>
              <a:sym typeface="Roboto"/>
            </a:endParaRPr>
          </a:p>
        </p:txBody>
      </p:sp>
      <p:sp>
        <p:nvSpPr>
          <p:cNvPr id="290" name="Google Shape;290;p36"/>
          <p:cNvSpPr txBox="1"/>
          <p:nvPr/>
        </p:nvSpPr>
        <p:spPr>
          <a:xfrm>
            <a:off x="1265987" y="1827463"/>
            <a:ext cx="2761200" cy="93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s" sz="1100">
                <a:solidFill>
                  <a:schemeClr val="dk1"/>
                </a:solidFill>
                <a:latin typeface="Roboto"/>
                <a:ea typeface="Roboto"/>
                <a:cs typeface="Roboto"/>
                <a:sym typeface="Roboto"/>
              </a:rPr>
              <a:t>Brindar asistencia </a:t>
            </a:r>
            <a:r>
              <a:rPr lang="es" sz="1100">
                <a:solidFill>
                  <a:schemeClr val="dk1"/>
                </a:solidFill>
                <a:latin typeface="Roboto"/>
                <a:ea typeface="Roboto"/>
                <a:cs typeface="Roboto"/>
                <a:sym typeface="Roboto"/>
              </a:rPr>
              <a:t>a la persona con discapacidad al momento de presentar la solicitud, </a:t>
            </a:r>
            <a:r>
              <a:rPr b="1" lang="es" sz="1100">
                <a:solidFill>
                  <a:schemeClr val="dk1"/>
                </a:solidFill>
                <a:latin typeface="Roboto"/>
                <a:ea typeface="Roboto"/>
                <a:cs typeface="Roboto"/>
                <a:sym typeface="Roboto"/>
              </a:rPr>
              <a:t>si así lo solicita o permite la persona.</a:t>
            </a:r>
            <a:endParaRPr sz="1000">
              <a:latin typeface="Roboto"/>
              <a:ea typeface="Roboto"/>
              <a:cs typeface="Roboto"/>
              <a:sym typeface="Roboto"/>
            </a:endParaRPr>
          </a:p>
        </p:txBody>
      </p:sp>
      <p:sp>
        <p:nvSpPr>
          <p:cNvPr id="291" name="Google Shape;291;p36"/>
          <p:cNvSpPr txBox="1"/>
          <p:nvPr/>
        </p:nvSpPr>
        <p:spPr>
          <a:xfrm>
            <a:off x="1234399" y="3266852"/>
            <a:ext cx="2761200" cy="8004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1200"/>
              </a:spcAft>
              <a:buNone/>
            </a:pPr>
            <a:r>
              <a:rPr b="1" lang="es" sz="1100">
                <a:solidFill>
                  <a:schemeClr val="dk1"/>
                </a:solidFill>
                <a:latin typeface="Roboto"/>
                <a:ea typeface="Roboto"/>
                <a:cs typeface="Roboto"/>
                <a:sym typeface="Roboto"/>
              </a:rPr>
              <a:t>Evitar</a:t>
            </a:r>
            <a:r>
              <a:rPr lang="es" sz="1100">
                <a:solidFill>
                  <a:schemeClr val="dk1"/>
                </a:solidFill>
                <a:latin typeface="Roboto"/>
                <a:ea typeface="Roboto"/>
                <a:cs typeface="Roboto"/>
                <a:sym typeface="Roboto"/>
              </a:rPr>
              <a:t>, en todo momento, </a:t>
            </a:r>
            <a:r>
              <a:rPr b="1" lang="es" sz="1100">
                <a:solidFill>
                  <a:schemeClr val="dk1"/>
                </a:solidFill>
                <a:latin typeface="Roboto"/>
                <a:ea typeface="Roboto"/>
                <a:cs typeface="Roboto"/>
                <a:sym typeface="Roboto"/>
              </a:rPr>
              <a:t> la infantilización, actitudes sobreprotectoras o de tipo paternalistas.</a:t>
            </a:r>
            <a:endParaRPr sz="1000">
              <a:latin typeface="Roboto"/>
              <a:ea typeface="Roboto"/>
              <a:cs typeface="Roboto"/>
              <a:sym typeface="Roboto"/>
            </a:endParaRPr>
          </a:p>
        </p:txBody>
      </p:sp>
      <p:sp>
        <p:nvSpPr>
          <p:cNvPr id="292" name="Google Shape;292;p36"/>
          <p:cNvSpPr txBox="1"/>
          <p:nvPr/>
        </p:nvSpPr>
        <p:spPr>
          <a:xfrm>
            <a:off x="5320123" y="1827463"/>
            <a:ext cx="2761200" cy="93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es" sz="1100">
                <a:solidFill>
                  <a:schemeClr val="dk1"/>
                </a:solidFill>
                <a:latin typeface="Roboto"/>
                <a:ea typeface="Roboto"/>
                <a:cs typeface="Roboto"/>
                <a:sym typeface="Roboto"/>
              </a:rPr>
              <a:t>Basar su atención en la empatía,</a:t>
            </a:r>
            <a:r>
              <a:rPr lang="es" sz="1100">
                <a:solidFill>
                  <a:schemeClr val="dk1"/>
                </a:solidFill>
                <a:latin typeface="Roboto"/>
                <a:ea typeface="Roboto"/>
                <a:cs typeface="Roboto"/>
                <a:sym typeface="Roboto"/>
              </a:rPr>
              <a:t> es decir, en la comprensión de la situación, traduciendo ello en acciones concretas para mejorar la atención.</a:t>
            </a:r>
            <a:endParaRPr sz="1000">
              <a:solidFill>
                <a:schemeClr val="dk1"/>
              </a:solidFill>
              <a:latin typeface="Roboto"/>
              <a:ea typeface="Roboto"/>
              <a:cs typeface="Roboto"/>
              <a:sym typeface="Roboto"/>
            </a:endParaRPr>
          </a:p>
        </p:txBody>
      </p:sp>
      <p:sp>
        <p:nvSpPr>
          <p:cNvPr id="293" name="Google Shape;293;p36"/>
          <p:cNvSpPr/>
          <p:nvPr/>
        </p:nvSpPr>
        <p:spPr>
          <a:xfrm>
            <a:off x="872325" y="1789366"/>
            <a:ext cx="324300" cy="298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1</a:t>
            </a:r>
            <a:endParaRPr i="0" sz="1200" u="none" cap="none" strike="noStrike">
              <a:solidFill>
                <a:srgbClr val="FFFFFF"/>
              </a:solidFill>
              <a:latin typeface="Roboto"/>
              <a:ea typeface="Roboto"/>
              <a:cs typeface="Roboto"/>
              <a:sym typeface="Roboto"/>
            </a:endParaRPr>
          </a:p>
        </p:txBody>
      </p:sp>
      <p:sp>
        <p:nvSpPr>
          <p:cNvPr id="294" name="Google Shape;294;p36"/>
          <p:cNvSpPr txBox="1"/>
          <p:nvPr/>
        </p:nvSpPr>
        <p:spPr>
          <a:xfrm>
            <a:off x="5320123" y="2986989"/>
            <a:ext cx="2761200" cy="132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s" sz="1100">
                <a:solidFill>
                  <a:schemeClr val="dk1"/>
                </a:solidFill>
                <a:latin typeface="Roboto"/>
                <a:ea typeface="Roboto"/>
                <a:cs typeface="Roboto"/>
                <a:sym typeface="Roboto"/>
              </a:rPr>
              <a:t>Considerar que l</a:t>
            </a:r>
            <a:r>
              <a:rPr lang="es" sz="1100">
                <a:solidFill>
                  <a:schemeClr val="dk1"/>
                </a:solidFill>
                <a:latin typeface="Roboto"/>
                <a:ea typeface="Roboto"/>
                <a:cs typeface="Roboto"/>
                <a:sym typeface="Roboto"/>
              </a:rPr>
              <a:t>as necesidades de las personas con discapacidad no son necesariamente iguales, por eso </a:t>
            </a:r>
            <a:r>
              <a:rPr b="1" lang="es" sz="1100">
                <a:solidFill>
                  <a:schemeClr val="dk1"/>
                </a:solidFill>
                <a:latin typeface="Roboto"/>
                <a:ea typeface="Roboto"/>
                <a:cs typeface="Roboto"/>
                <a:sym typeface="Roboto"/>
              </a:rPr>
              <a:t>evitar realizar generalizaciones sobre el tipo de ayuda o ajuste razonable que requiere la persona</a:t>
            </a:r>
            <a:r>
              <a:rPr lang="es" sz="1100">
                <a:solidFill>
                  <a:schemeClr val="dk1"/>
                </a:solidFill>
                <a:latin typeface="Roboto"/>
                <a:ea typeface="Roboto"/>
                <a:cs typeface="Roboto"/>
                <a:sym typeface="Roboto"/>
              </a:rPr>
              <a:t>.</a:t>
            </a:r>
            <a:endParaRPr b="1" sz="1000">
              <a:latin typeface="Roboto"/>
              <a:ea typeface="Roboto"/>
              <a:cs typeface="Roboto"/>
              <a:sym typeface="Roboto"/>
            </a:endParaRPr>
          </a:p>
        </p:txBody>
      </p:sp>
      <p:sp>
        <p:nvSpPr>
          <p:cNvPr id="295" name="Google Shape;295;p36"/>
          <p:cNvSpPr/>
          <p:nvPr/>
        </p:nvSpPr>
        <p:spPr>
          <a:xfrm>
            <a:off x="872325" y="3055316"/>
            <a:ext cx="324300" cy="2985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2</a:t>
            </a:r>
            <a:endParaRPr i="0" sz="1200" u="none" cap="none" strike="noStrike">
              <a:solidFill>
                <a:srgbClr val="FFFFFF"/>
              </a:solidFill>
              <a:latin typeface="Roboto"/>
              <a:ea typeface="Roboto"/>
              <a:cs typeface="Roboto"/>
              <a:sym typeface="Roboto"/>
            </a:endParaRPr>
          </a:p>
        </p:txBody>
      </p:sp>
      <p:sp>
        <p:nvSpPr>
          <p:cNvPr id="296" name="Google Shape;296;p36"/>
          <p:cNvSpPr/>
          <p:nvPr/>
        </p:nvSpPr>
        <p:spPr>
          <a:xfrm>
            <a:off x="4950250" y="1789366"/>
            <a:ext cx="324300" cy="298500"/>
          </a:xfrm>
          <a:prstGeom prst="ellipse">
            <a:avLst/>
          </a:prstGeom>
          <a:solidFill>
            <a:srgbClr val="A64D79"/>
          </a:solid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3</a:t>
            </a:r>
            <a:endParaRPr i="0" sz="1200" u="none" cap="none" strike="noStrike">
              <a:solidFill>
                <a:srgbClr val="FFFFFF"/>
              </a:solidFill>
              <a:latin typeface="Roboto"/>
              <a:ea typeface="Roboto"/>
              <a:cs typeface="Roboto"/>
              <a:sym typeface="Roboto"/>
            </a:endParaRPr>
          </a:p>
        </p:txBody>
      </p:sp>
      <p:sp>
        <p:nvSpPr>
          <p:cNvPr id="297" name="Google Shape;297;p36"/>
          <p:cNvSpPr/>
          <p:nvPr/>
        </p:nvSpPr>
        <p:spPr>
          <a:xfrm>
            <a:off x="4950250" y="3132266"/>
            <a:ext cx="324300" cy="298500"/>
          </a:xfrm>
          <a:prstGeom prst="ellipse">
            <a:avLst/>
          </a:prstGeom>
          <a:solidFill>
            <a:srgbClr val="F1C232"/>
          </a:solid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4</a:t>
            </a:r>
            <a:endParaRPr b="1" sz="1200">
              <a:solidFill>
                <a:srgbClr val="FFFFFF"/>
              </a:solidFill>
              <a:latin typeface="Roboto"/>
              <a:ea typeface="Roboto"/>
              <a:cs typeface="Roboto"/>
              <a:sym typeface="Roboto"/>
            </a:endParaRPr>
          </a:p>
        </p:txBody>
      </p:sp>
      <p:pic>
        <p:nvPicPr>
          <p:cNvPr id="298" name="Google Shape;298;p36"/>
          <p:cNvPicPr preferRelativeResize="0"/>
          <p:nvPr/>
        </p:nvPicPr>
        <p:blipFill rotWithShape="1">
          <a:blip r:embed="rId4">
            <a:alphaModFix/>
          </a:blip>
          <a:srcRect b="9329" l="37147" r="27817" t="10587"/>
          <a:stretch/>
        </p:blipFill>
        <p:spPr>
          <a:xfrm>
            <a:off x="7812734" y="680205"/>
            <a:ext cx="347431" cy="768641"/>
          </a:xfrm>
          <a:prstGeom prst="rect">
            <a:avLst/>
          </a:prstGeom>
          <a:noFill/>
          <a:ln>
            <a:noFill/>
          </a:ln>
        </p:spPr>
      </p:pic>
      <p:pic>
        <p:nvPicPr>
          <p:cNvPr id="299" name="Google Shape;299;p36"/>
          <p:cNvPicPr preferRelativeResize="0"/>
          <p:nvPr/>
        </p:nvPicPr>
        <p:blipFill rotWithShape="1">
          <a:blip r:embed="rId5">
            <a:alphaModFix/>
          </a:blip>
          <a:srcRect b="9857" l="35037" r="35025" t="11090"/>
          <a:stretch/>
        </p:blipFill>
        <p:spPr>
          <a:xfrm>
            <a:off x="8190176" y="629125"/>
            <a:ext cx="320771" cy="819723"/>
          </a:xfrm>
          <a:prstGeom prst="rect">
            <a:avLst/>
          </a:prstGeom>
          <a:noFill/>
          <a:ln>
            <a:noFill/>
          </a:ln>
        </p:spPr>
      </p:pic>
      <p:sp>
        <p:nvSpPr>
          <p:cNvPr id="300" name="Google Shape;300;p36"/>
          <p:cNvSpPr txBox="1"/>
          <p:nvPr/>
        </p:nvSpPr>
        <p:spPr>
          <a:xfrm>
            <a:off x="1174038" y="4579950"/>
            <a:ext cx="7114500" cy="354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1200"/>
              </a:spcAft>
              <a:buNone/>
            </a:pPr>
            <a:r>
              <a:rPr b="1" lang="es" sz="1000">
                <a:solidFill>
                  <a:schemeClr val="dk1"/>
                </a:solidFill>
                <a:latin typeface="Roboto"/>
                <a:ea typeface="Roboto"/>
                <a:cs typeface="Roboto"/>
                <a:sym typeface="Roboto"/>
              </a:rPr>
              <a:t>Anexo N° 1: Pautas actitudinales para la atención a las personas con discapacidad.</a:t>
            </a:r>
            <a:endParaRPr sz="900">
              <a:solidFill>
                <a:schemeClr val="dk1"/>
              </a:solidFill>
              <a:latin typeface="Roboto"/>
              <a:ea typeface="Roboto"/>
              <a:cs typeface="Roboto"/>
              <a:sym typeface="Roboto"/>
            </a:endParaRPr>
          </a:p>
        </p:txBody>
      </p:sp>
      <p:grpSp>
        <p:nvGrpSpPr>
          <p:cNvPr id="301" name="Google Shape;301;p36"/>
          <p:cNvGrpSpPr/>
          <p:nvPr/>
        </p:nvGrpSpPr>
        <p:grpSpPr>
          <a:xfrm>
            <a:off x="987120" y="4579976"/>
            <a:ext cx="186915" cy="353946"/>
            <a:chOff x="1978925" y="1555588"/>
            <a:chExt cx="565552" cy="1180606"/>
          </a:xfrm>
        </p:grpSpPr>
        <p:sp>
          <p:nvSpPr>
            <p:cNvPr id="302" name="Google Shape;302;p36"/>
            <p:cNvSpPr/>
            <p:nvPr/>
          </p:nvSpPr>
          <p:spPr>
            <a:xfrm>
              <a:off x="1985530" y="1911962"/>
              <a:ext cx="218670" cy="467828"/>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p:nvPr/>
          </p:nvSpPr>
          <p:spPr>
            <a:xfrm>
              <a:off x="1978925" y="1555588"/>
              <a:ext cx="565552" cy="1180606"/>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p:nvPr/>
        </p:nvSpPr>
        <p:spPr>
          <a:xfrm>
            <a:off x="2249250" y="1633150"/>
            <a:ext cx="4645500" cy="815100"/>
          </a:xfrm>
          <a:prstGeom prst="roundRect">
            <a:avLst>
              <a:gd fmla="val 16667" name="adj"/>
            </a:avLst>
          </a:prstGeom>
          <a:solidFill>
            <a:schemeClr val="lt1"/>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309" name="Google Shape;309;p37"/>
          <p:cNvPicPr preferRelativeResize="0"/>
          <p:nvPr/>
        </p:nvPicPr>
        <p:blipFill rotWithShape="1">
          <a:blip r:embed="rId3">
            <a:alphaModFix/>
          </a:blip>
          <a:srcRect b="23768" l="57524" r="8012" t="63662"/>
          <a:stretch/>
        </p:blipFill>
        <p:spPr>
          <a:xfrm>
            <a:off x="5860388" y="3656445"/>
            <a:ext cx="1672027" cy="487955"/>
          </a:xfrm>
          <a:prstGeom prst="rect">
            <a:avLst/>
          </a:prstGeom>
          <a:noFill/>
          <a:ln>
            <a:noFill/>
          </a:ln>
        </p:spPr>
      </p:pic>
      <p:sp>
        <p:nvSpPr>
          <p:cNvPr id="310" name="Google Shape;310;p37"/>
          <p:cNvSpPr txBox="1"/>
          <p:nvPr/>
        </p:nvSpPr>
        <p:spPr>
          <a:xfrm>
            <a:off x="787900" y="809200"/>
            <a:ext cx="6347100" cy="4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300">
                <a:solidFill>
                  <a:srgbClr val="0B5394"/>
                </a:solidFill>
                <a:latin typeface="Archivo Narrow"/>
                <a:ea typeface="Archivo Narrow"/>
                <a:cs typeface="Archivo Narrow"/>
                <a:sym typeface="Archivo Narrow"/>
              </a:rPr>
              <a:t>Sobre el órgano responsable</a:t>
            </a:r>
            <a:endParaRPr b="1" sz="2300">
              <a:solidFill>
                <a:srgbClr val="0B5394"/>
              </a:solidFill>
              <a:latin typeface="Archivo Narrow"/>
              <a:ea typeface="Archivo Narrow"/>
              <a:cs typeface="Archivo Narrow"/>
              <a:sym typeface="Archivo Narrow"/>
            </a:endParaRPr>
          </a:p>
        </p:txBody>
      </p:sp>
      <p:sp>
        <p:nvSpPr>
          <p:cNvPr id="311" name="Google Shape;311;p37"/>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p:nvPr/>
        </p:nvSpPr>
        <p:spPr>
          <a:xfrm>
            <a:off x="1240725" y="2931275"/>
            <a:ext cx="3279656" cy="1584528"/>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just">
              <a:spcBef>
                <a:spcPts val="0"/>
              </a:spcBef>
              <a:spcAft>
                <a:spcPts val="0"/>
              </a:spcAft>
              <a:buNone/>
            </a:pPr>
            <a:r>
              <a:t/>
            </a:r>
            <a:endParaRPr sz="950">
              <a:latin typeface="Roboto"/>
              <a:ea typeface="Roboto"/>
              <a:cs typeface="Roboto"/>
              <a:sym typeface="Roboto"/>
            </a:endParaRPr>
          </a:p>
        </p:txBody>
      </p:sp>
      <p:pic>
        <p:nvPicPr>
          <p:cNvPr id="313" name="Google Shape;313;p37"/>
          <p:cNvPicPr preferRelativeResize="0"/>
          <p:nvPr/>
        </p:nvPicPr>
        <p:blipFill rotWithShape="1">
          <a:blip r:embed="rId4">
            <a:alphaModFix/>
          </a:blip>
          <a:srcRect b="9329" l="37147" r="27817" t="10587"/>
          <a:stretch/>
        </p:blipFill>
        <p:spPr>
          <a:xfrm>
            <a:off x="6260009" y="2820441"/>
            <a:ext cx="437970" cy="1147265"/>
          </a:xfrm>
          <a:prstGeom prst="rect">
            <a:avLst/>
          </a:prstGeom>
          <a:noFill/>
          <a:ln>
            <a:noFill/>
          </a:ln>
        </p:spPr>
      </p:pic>
      <p:sp>
        <p:nvSpPr>
          <p:cNvPr id="314" name="Google Shape;314;p37"/>
          <p:cNvSpPr txBox="1"/>
          <p:nvPr/>
        </p:nvSpPr>
        <p:spPr>
          <a:xfrm>
            <a:off x="1695300" y="3014225"/>
            <a:ext cx="2721300" cy="15015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800"/>
              </a:spcAft>
              <a:buClr>
                <a:schemeClr val="dk1"/>
              </a:buClr>
              <a:buSzPts val="1100"/>
              <a:buFont typeface="Arial"/>
              <a:buNone/>
            </a:pPr>
            <a:r>
              <a:rPr lang="es" sz="1000">
                <a:solidFill>
                  <a:schemeClr val="dk1"/>
                </a:solidFill>
                <a:latin typeface="Roboto"/>
                <a:ea typeface="Roboto"/>
                <a:cs typeface="Roboto"/>
                <a:sym typeface="Roboto"/>
              </a:rPr>
              <a:t>El órgano responsable se encarga de la recepción, evaluación y pronunciamiento respecto a las solicitudes de otorgamiento de ajustes razonables presentadas, así como de articular con otros órganos para la evaluación de las solicitudes y las alternativas existentes, y el otorgamiento efectivo de los ajustes razonables</a:t>
            </a:r>
            <a:endParaRPr b="1" sz="1100">
              <a:latin typeface="Roboto"/>
              <a:ea typeface="Roboto"/>
              <a:cs typeface="Roboto"/>
              <a:sym typeface="Roboto"/>
            </a:endParaRPr>
          </a:p>
        </p:txBody>
      </p:sp>
      <p:pic>
        <p:nvPicPr>
          <p:cNvPr id="315" name="Google Shape;315;p37"/>
          <p:cNvPicPr preferRelativeResize="0"/>
          <p:nvPr/>
        </p:nvPicPr>
        <p:blipFill rotWithShape="1">
          <a:blip r:embed="rId5">
            <a:alphaModFix/>
          </a:blip>
          <a:srcRect b="9857" l="35037" r="35025" t="11090"/>
          <a:stretch/>
        </p:blipFill>
        <p:spPr>
          <a:xfrm>
            <a:off x="6735811" y="2744200"/>
            <a:ext cx="404363" cy="1223510"/>
          </a:xfrm>
          <a:prstGeom prst="rect">
            <a:avLst/>
          </a:prstGeom>
          <a:noFill/>
          <a:ln>
            <a:noFill/>
          </a:ln>
        </p:spPr>
      </p:pic>
      <p:grpSp>
        <p:nvGrpSpPr>
          <p:cNvPr id="316" name="Google Shape;316;p37"/>
          <p:cNvGrpSpPr/>
          <p:nvPr/>
        </p:nvGrpSpPr>
        <p:grpSpPr>
          <a:xfrm>
            <a:off x="1396383" y="3084501"/>
            <a:ext cx="186915" cy="353946"/>
            <a:chOff x="1978925" y="1555588"/>
            <a:chExt cx="565552" cy="1180606"/>
          </a:xfrm>
        </p:grpSpPr>
        <p:sp>
          <p:nvSpPr>
            <p:cNvPr id="317" name="Google Shape;317;p37"/>
            <p:cNvSpPr/>
            <p:nvPr/>
          </p:nvSpPr>
          <p:spPr>
            <a:xfrm>
              <a:off x="1985530" y="1911962"/>
              <a:ext cx="218670" cy="467828"/>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1978925" y="1555588"/>
              <a:ext cx="565552" cy="1180606"/>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37"/>
          <p:cNvSpPr txBox="1"/>
          <p:nvPr/>
        </p:nvSpPr>
        <p:spPr>
          <a:xfrm>
            <a:off x="2602200" y="1670675"/>
            <a:ext cx="3939600" cy="7194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800"/>
              </a:spcAft>
              <a:buNone/>
            </a:pPr>
            <a:r>
              <a:rPr b="1" lang="es" sz="1100">
                <a:solidFill>
                  <a:schemeClr val="dk1"/>
                </a:solidFill>
                <a:latin typeface="Roboto"/>
                <a:ea typeface="Roboto"/>
                <a:cs typeface="Roboto"/>
                <a:sym typeface="Roboto"/>
              </a:rPr>
              <a:t>El órgano responsable de atender las solicitudes de otorgamiento de ajustes razonables es la oficina de atención al ciudadano u otra con funciones afines.</a:t>
            </a:r>
            <a:endParaRPr b="1" sz="15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8"/>
          <p:cNvSpPr/>
          <p:nvPr/>
        </p:nvSpPr>
        <p:spPr>
          <a:xfrm>
            <a:off x="761375" y="1990000"/>
            <a:ext cx="4090200" cy="2408100"/>
          </a:xfrm>
          <a:prstGeom prst="rect">
            <a:avLst/>
          </a:prstGeom>
          <a:solidFill>
            <a:srgbClr val="F7F7F7">
              <a:alpha val="92160"/>
            </a:srgbClr>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25" name="Google Shape;325;p38"/>
          <p:cNvSpPr txBox="1"/>
          <p:nvPr/>
        </p:nvSpPr>
        <p:spPr>
          <a:xfrm>
            <a:off x="593402" y="496025"/>
            <a:ext cx="5262900" cy="4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300">
                <a:solidFill>
                  <a:srgbClr val="0B5394"/>
                </a:solidFill>
                <a:latin typeface="Fira Sans Extra Condensed"/>
                <a:ea typeface="Fira Sans Extra Condensed"/>
                <a:cs typeface="Fira Sans Extra Condensed"/>
                <a:sym typeface="Fira Sans Extra Condensed"/>
              </a:rPr>
              <a:t>ARREGLOS INSTITUCIONALES</a:t>
            </a:r>
            <a:endParaRPr b="1" sz="2300">
              <a:solidFill>
                <a:srgbClr val="0B5394"/>
              </a:solidFill>
              <a:latin typeface="Fira Sans Extra Condensed"/>
              <a:ea typeface="Fira Sans Extra Condensed"/>
              <a:cs typeface="Fira Sans Extra Condensed"/>
              <a:sym typeface="Fira Sans Extra Condensed"/>
            </a:endParaRPr>
          </a:p>
        </p:txBody>
      </p:sp>
      <p:sp>
        <p:nvSpPr>
          <p:cNvPr id="326" name="Google Shape;326;p38"/>
          <p:cNvSpPr txBox="1"/>
          <p:nvPr/>
        </p:nvSpPr>
        <p:spPr>
          <a:xfrm>
            <a:off x="709900" y="1035775"/>
            <a:ext cx="409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Roboto"/>
                <a:ea typeface="Roboto"/>
                <a:cs typeface="Roboto"/>
                <a:sym typeface="Roboto"/>
              </a:rPr>
              <a:t>Las entidades de la Administración Pública y las entidades privadas que brindan servicios públicos...</a:t>
            </a:r>
            <a:endParaRPr sz="1200">
              <a:latin typeface="Roboto"/>
              <a:ea typeface="Roboto"/>
              <a:cs typeface="Roboto"/>
              <a:sym typeface="Roboto"/>
            </a:endParaRPr>
          </a:p>
        </p:txBody>
      </p:sp>
      <p:sp>
        <p:nvSpPr>
          <p:cNvPr id="327" name="Google Shape;327;p38"/>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38"/>
          <p:cNvPicPr preferRelativeResize="0"/>
          <p:nvPr/>
        </p:nvPicPr>
        <p:blipFill rotWithShape="1">
          <a:blip r:embed="rId3">
            <a:alphaModFix/>
          </a:blip>
          <a:srcRect b="23768" l="57524" r="8012" t="63662"/>
          <a:stretch/>
        </p:blipFill>
        <p:spPr>
          <a:xfrm>
            <a:off x="5895850" y="3680550"/>
            <a:ext cx="2698598" cy="661851"/>
          </a:xfrm>
          <a:prstGeom prst="rect">
            <a:avLst/>
          </a:prstGeom>
          <a:noFill/>
          <a:ln>
            <a:noFill/>
          </a:ln>
        </p:spPr>
      </p:pic>
      <p:pic>
        <p:nvPicPr>
          <p:cNvPr id="329" name="Google Shape;329;p38"/>
          <p:cNvPicPr preferRelativeResize="0"/>
          <p:nvPr/>
        </p:nvPicPr>
        <p:blipFill rotWithShape="1">
          <a:blip r:embed="rId4">
            <a:alphaModFix/>
          </a:blip>
          <a:srcRect b="11710" l="30633" r="27270" t="6683"/>
          <a:stretch/>
        </p:blipFill>
        <p:spPr>
          <a:xfrm>
            <a:off x="6656550" y="1847150"/>
            <a:ext cx="1177200" cy="2281975"/>
          </a:xfrm>
          <a:prstGeom prst="rect">
            <a:avLst/>
          </a:prstGeom>
          <a:noFill/>
          <a:ln>
            <a:noFill/>
          </a:ln>
        </p:spPr>
      </p:pic>
      <p:sp>
        <p:nvSpPr>
          <p:cNvPr id="330" name="Google Shape;330;p38"/>
          <p:cNvSpPr txBox="1"/>
          <p:nvPr/>
        </p:nvSpPr>
        <p:spPr>
          <a:xfrm>
            <a:off x="924725" y="2123025"/>
            <a:ext cx="3560400" cy="1836900"/>
          </a:xfrm>
          <a:prstGeom prst="rect">
            <a:avLst/>
          </a:prstGeom>
          <a:noFill/>
          <a:ln>
            <a:noFill/>
          </a:ln>
        </p:spPr>
        <p:txBody>
          <a:bodyPr anchorCtr="0" anchor="t" bIns="91425" lIns="91425" spcFirstLastPara="1" rIns="91425" wrap="square" tIns="91425">
            <a:spAutoFit/>
          </a:bodyPr>
          <a:lstStyle/>
          <a:p>
            <a:pPr indent="-298450" lvl="0" marL="457200" rtl="0" algn="just">
              <a:spcBef>
                <a:spcPts val="0"/>
              </a:spcBef>
              <a:spcAft>
                <a:spcPts val="0"/>
              </a:spcAft>
              <a:buSzPts val="1100"/>
              <a:buFont typeface="Calibri"/>
              <a:buAutoNum type="arabicPeriod"/>
            </a:pPr>
            <a:r>
              <a:rPr b="1" lang="es" sz="1100">
                <a:solidFill>
                  <a:schemeClr val="dk1"/>
                </a:solidFill>
                <a:latin typeface="Roboto"/>
                <a:ea typeface="Roboto"/>
                <a:cs typeface="Roboto"/>
                <a:sym typeface="Roboto"/>
              </a:rPr>
              <a:t>Adecúan sus plataformas</a:t>
            </a:r>
            <a:r>
              <a:rPr lang="es" sz="1100">
                <a:solidFill>
                  <a:schemeClr val="dk1"/>
                </a:solidFill>
                <a:latin typeface="Roboto"/>
                <a:ea typeface="Roboto"/>
                <a:cs typeface="Roboto"/>
                <a:sym typeface="Roboto"/>
              </a:rPr>
              <a:t>, espacios y recursos para la atención de solicitudes de ajustes razonables, garantizando su accesibilidad.</a:t>
            </a:r>
            <a:endParaRPr sz="1100">
              <a:latin typeface="Roboto"/>
              <a:ea typeface="Roboto"/>
              <a:cs typeface="Roboto"/>
              <a:sym typeface="Roboto"/>
            </a:endParaRPr>
          </a:p>
          <a:p>
            <a:pPr indent="-298450" lvl="0" marL="457200" rtl="0" algn="just">
              <a:spcBef>
                <a:spcPts val="1000"/>
              </a:spcBef>
              <a:spcAft>
                <a:spcPts val="1000"/>
              </a:spcAft>
              <a:buSzPts val="1100"/>
              <a:buFont typeface="Calibri"/>
              <a:buAutoNum type="arabicPeriod"/>
            </a:pPr>
            <a:r>
              <a:rPr b="1" lang="es" sz="1100">
                <a:solidFill>
                  <a:schemeClr val="dk1"/>
                </a:solidFill>
                <a:latin typeface="Roboto"/>
                <a:ea typeface="Roboto"/>
                <a:cs typeface="Roboto"/>
                <a:sym typeface="Roboto"/>
              </a:rPr>
              <a:t>Difunden el material </a:t>
            </a:r>
            <a:r>
              <a:rPr lang="es" sz="1100">
                <a:solidFill>
                  <a:schemeClr val="dk1"/>
                </a:solidFill>
                <a:latin typeface="Roboto"/>
                <a:ea typeface="Roboto"/>
                <a:cs typeface="Roboto"/>
                <a:sym typeface="Roboto"/>
              </a:rPr>
              <a:t>puesto a disposición por el CONADIS entre su personal para su capacitación continua y desarrollan acciones de sensibilización, garantizando un trato adecuado a las personas con discapacidad durante la atención.</a:t>
            </a:r>
            <a:endParaRPr b="1" sz="11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9"/>
          <p:cNvSpPr txBox="1"/>
          <p:nvPr/>
        </p:nvSpPr>
        <p:spPr>
          <a:xfrm>
            <a:off x="775350" y="3024675"/>
            <a:ext cx="7778100" cy="1310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1100"/>
              <a:buFont typeface="Arial"/>
              <a:buNone/>
            </a:pPr>
            <a:r>
              <a:rPr b="1" lang="es" sz="3000">
                <a:latin typeface="Calibri"/>
                <a:ea typeface="Calibri"/>
                <a:cs typeface="Calibri"/>
                <a:sym typeface="Calibri"/>
              </a:rPr>
              <a:t>CONDICIONES DE ACCESIBILIDAD EN EL ENTORNO, COMUNICACIÓN O INFORMACIÓN</a:t>
            </a:r>
            <a:endParaRPr b="1" sz="3000">
              <a:latin typeface="Calibri"/>
              <a:ea typeface="Calibri"/>
              <a:cs typeface="Calibri"/>
              <a:sym typeface="Calibri"/>
            </a:endParaRPr>
          </a:p>
        </p:txBody>
      </p:sp>
      <p:sp>
        <p:nvSpPr>
          <p:cNvPr id="336" name="Google Shape;336;p39"/>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5</a:t>
            </a:r>
            <a:endParaRPr b="0" i="0" sz="6600" u="none" cap="none" strike="noStrike">
              <a:solidFill>
                <a:srgbClr val="FFFFFF"/>
              </a:solidFill>
              <a:latin typeface="Arial"/>
              <a:ea typeface="Arial"/>
              <a:cs typeface="Arial"/>
              <a:sym typeface="Arial"/>
            </a:endParaRPr>
          </a:p>
        </p:txBody>
      </p:sp>
      <p:sp>
        <p:nvSpPr>
          <p:cNvPr id="337" name="Google Shape;337;p39"/>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0"/>
          <p:cNvSpPr/>
          <p:nvPr/>
        </p:nvSpPr>
        <p:spPr>
          <a:xfrm>
            <a:off x="817650" y="1757300"/>
            <a:ext cx="4353300" cy="2709000"/>
          </a:xfrm>
          <a:prstGeom prst="rect">
            <a:avLst/>
          </a:prstGeom>
          <a:solidFill>
            <a:srgbClr val="F3F3F3">
              <a:alpha val="937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43" name="Google Shape;343;p40"/>
          <p:cNvSpPr/>
          <p:nvPr/>
        </p:nvSpPr>
        <p:spPr>
          <a:xfrm>
            <a:off x="695975" y="793500"/>
            <a:ext cx="4475100" cy="657900"/>
          </a:xfrm>
          <a:prstGeom prst="roundRect">
            <a:avLst>
              <a:gd fmla="val 50000" name="adj"/>
            </a:avLst>
          </a:prstGeom>
          <a:solidFill>
            <a:srgbClr val="FB0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0"/>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0"/>
          <p:cNvSpPr/>
          <p:nvPr/>
        </p:nvSpPr>
        <p:spPr>
          <a:xfrm>
            <a:off x="933125" y="793500"/>
            <a:ext cx="4000824" cy="646508"/>
          </a:xfrm>
          <a:custGeom>
            <a:rect b="b" l="l" r="r" t="t"/>
            <a:pathLst>
              <a:path extrusionOk="0" h="10622" w="64699">
                <a:moveTo>
                  <a:pt x="0" y="1"/>
                </a:moveTo>
                <a:lnTo>
                  <a:pt x="0" y="10621"/>
                </a:lnTo>
                <a:lnTo>
                  <a:pt x="64699" y="10621"/>
                </a:lnTo>
                <a:lnTo>
                  <a:pt x="64699"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700">
                <a:solidFill>
                  <a:schemeClr val="lt1"/>
                </a:solidFill>
                <a:latin typeface="Fira Sans Extra Condensed Medium"/>
                <a:ea typeface="Fira Sans Extra Condensed Medium"/>
                <a:cs typeface="Fira Sans Extra Condensed Medium"/>
                <a:sym typeface="Fira Sans Extra Condensed Medium"/>
              </a:rPr>
              <a:t>CONDICIONES DE ACCESIBILIDAD EN EL ENTORNO, COMUNICACIÓN O INFORMACIÓN</a:t>
            </a:r>
            <a:endParaRPr sz="1700">
              <a:solidFill>
                <a:srgbClr val="FFFFFF"/>
              </a:solidFill>
              <a:latin typeface="Fira Sans Extra Condensed Medium"/>
              <a:ea typeface="Fira Sans Extra Condensed Medium"/>
              <a:cs typeface="Fira Sans Extra Condensed Medium"/>
              <a:sym typeface="Fira Sans Extra Condensed Medium"/>
            </a:endParaRPr>
          </a:p>
        </p:txBody>
      </p:sp>
      <p:sp>
        <p:nvSpPr>
          <p:cNvPr id="346" name="Google Shape;346;p40"/>
          <p:cNvSpPr txBox="1"/>
          <p:nvPr/>
        </p:nvSpPr>
        <p:spPr>
          <a:xfrm>
            <a:off x="1179726" y="1880725"/>
            <a:ext cx="32439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rgbClr val="FB044C"/>
                </a:solidFill>
                <a:latin typeface="Roboto"/>
                <a:ea typeface="Roboto"/>
                <a:cs typeface="Roboto"/>
                <a:sym typeface="Roboto"/>
              </a:rPr>
              <a:t>La emisión y entrega de la información en formatos y medios accesibles, por ejemplo:</a:t>
            </a:r>
            <a:endParaRPr>
              <a:latin typeface="Roboto"/>
              <a:ea typeface="Roboto"/>
              <a:cs typeface="Roboto"/>
              <a:sym typeface="Roboto"/>
            </a:endParaRPr>
          </a:p>
        </p:txBody>
      </p:sp>
      <p:sp>
        <p:nvSpPr>
          <p:cNvPr id="347" name="Google Shape;347;p40"/>
          <p:cNvSpPr/>
          <p:nvPr/>
        </p:nvSpPr>
        <p:spPr>
          <a:xfrm>
            <a:off x="888338" y="1993066"/>
            <a:ext cx="324300" cy="298500"/>
          </a:xfrm>
          <a:prstGeom prst="ellipse">
            <a:avLst/>
          </a:prstGeom>
          <a:solidFill>
            <a:srgbClr val="FB044C"/>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1</a:t>
            </a:r>
            <a:endParaRPr i="0" sz="1200" u="none" cap="none" strike="noStrike">
              <a:solidFill>
                <a:srgbClr val="FFFFFF"/>
              </a:solidFill>
              <a:latin typeface="Roboto"/>
              <a:ea typeface="Roboto"/>
              <a:cs typeface="Roboto"/>
              <a:sym typeface="Roboto"/>
            </a:endParaRPr>
          </a:p>
        </p:txBody>
      </p:sp>
      <p:sp>
        <p:nvSpPr>
          <p:cNvPr id="348" name="Google Shape;348;p40"/>
          <p:cNvSpPr txBox="1"/>
          <p:nvPr/>
        </p:nvSpPr>
        <p:spPr>
          <a:xfrm>
            <a:off x="1231550" y="2291575"/>
            <a:ext cx="3000000" cy="2031900"/>
          </a:xfrm>
          <a:prstGeom prst="rect">
            <a:avLst/>
          </a:prstGeom>
          <a:noFill/>
          <a:ln>
            <a:noFill/>
          </a:ln>
        </p:spPr>
        <p:txBody>
          <a:bodyPr anchorCtr="0" anchor="t" bIns="91425" lIns="91425" spcFirstLastPara="1" rIns="91425" wrap="square" tIns="91425">
            <a:spAutoFit/>
          </a:bodyPr>
          <a:lstStyle/>
          <a:p>
            <a:pPr indent="-292100" lvl="0" marL="457200" rtl="0" algn="l">
              <a:lnSpc>
                <a:spcPct val="100000"/>
              </a:lnSpc>
              <a:spcBef>
                <a:spcPts val="1200"/>
              </a:spcBef>
              <a:spcAft>
                <a:spcPts val="0"/>
              </a:spcAft>
              <a:buClr>
                <a:schemeClr val="dk1"/>
              </a:buClr>
              <a:buSzPts val="1000"/>
              <a:buFont typeface="Roboto"/>
              <a:buChar char="●"/>
            </a:pPr>
            <a:r>
              <a:rPr lang="es" sz="1000">
                <a:solidFill>
                  <a:schemeClr val="dk1"/>
                </a:solidFill>
                <a:latin typeface="Roboto"/>
                <a:ea typeface="Roboto"/>
                <a:cs typeface="Roboto"/>
                <a:sym typeface="Roboto"/>
              </a:rPr>
              <a:t>La lengua de señas</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El sistema braille</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La comunicación táctil</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Los macrotipos</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La visualización de textos</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Los dispositivos multimedia</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El lenguaje escrito</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Los sistemas auditivos</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El lenguaje sencillo</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Los medios de voz digitalizada; y,</a:t>
            </a:r>
            <a:endParaRPr sz="1000">
              <a:solidFill>
                <a:schemeClr val="dk1"/>
              </a:solidFill>
              <a:latin typeface="Roboto"/>
              <a:ea typeface="Roboto"/>
              <a:cs typeface="Roboto"/>
              <a:sym typeface="Roboto"/>
            </a:endParaRPr>
          </a:p>
          <a:p>
            <a:pPr indent="-292100" lvl="0" marL="457200" rtl="0" algn="l">
              <a:lnSpc>
                <a:spcPct val="100000"/>
              </a:lnSpc>
              <a:spcBef>
                <a:spcPts val="0"/>
              </a:spcBef>
              <a:spcAft>
                <a:spcPts val="0"/>
              </a:spcAft>
              <a:buClr>
                <a:schemeClr val="dk1"/>
              </a:buClr>
              <a:buSzPts val="1000"/>
              <a:buFont typeface="Roboto"/>
              <a:buChar char="●"/>
            </a:pPr>
            <a:r>
              <a:rPr b="1" lang="es" sz="1000">
                <a:solidFill>
                  <a:schemeClr val="dk1"/>
                </a:solidFill>
                <a:latin typeface="Roboto"/>
                <a:ea typeface="Roboto"/>
                <a:cs typeface="Roboto"/>
                <a:sym typeface="Roboto"/>
              </a:rPr>
              <a:t>Otros modos y medios aumentativos o alternativos de la comunicación</a:t>
            </a:r>
            <a:endParaRPr b="1" sz="1000">
              <a:solidFill>
                <a:schemeClr val="dk1"/>
              </a:solidFill>
              <a:latin typeface="Roboto"/>
              <a:ea typeface="Roboto"/>
              <a:cs typeface="Roboto"/>
              <a:sym typeface="Roboto"/>
            </a:endParaRPr>
          </a:p>
        </p:txBody>
      </p:sp>
      <p:pic>
        <p:nvPicPr>
          <p:cNvPr id="349" name="Google Shape;349;p40"/>
          <p:cNvPicPr preferRelativeResize="0"/>
          <p:nvPr/>
        </p:nvPicPr>
        <p:blipFill rotWithShape="1">
          <a:blip r:embed="rId3">
            <a:alphaModFix/>
          </a:blip>
          <a:srcRect b="9149" l="11414" r="72346" t="1763"/>
          <a:stretch/>
        </p:blipFill>
        <p:spPr>
          <a:xfrm>
            <a:off x="3992125" y="2403925"/>
            <a:ext cx="431400" cy="1331151"/>
          </a:xfrm>
          <a:prstGeom prst="rect">
            <a:avLst/>
          </a:prstGeom>
          <a:noFill/>
          <a:ln>
            <a:noFill/>
          </a:ln>
        </p:spPr>
      </p:pic>
      <p:pic>
        <p:nvPicPr>
          <p:cNvPr id="350" name="Google Shape;350;p40"/>
          <p:cNvPicPr preferRelativeResize="0"/>
          <p:nvPr/>
        </p:nvPicPr>
        <p:blipFill rotWithShape="1">
          <a:blip r:embed="rId3">
            <a:alphaModFix/>
          </a:blip>
          <a:srcRect b="9149" l="32325" r="48460" t="1763"/>
          <a:stretch/>
        </p:blipFill>
        <p:spPr>
          <a:xfrm>
            <a:off x="4423526" y="2403925"/>
            <a:ext cx="510427" cy="1331151"/>
          </a:xfrm>
          <a:prstGeom prst="rect">
            <a:avLst/>
          </a:prstGeom>
          <a:noFill/>
          <a:ln>
            <a:noFill/>
          </a:ln>
        </p:spPr>
      </p:pic>
      <p:pic>
        <p:nvPicPr>
          <p:cNvPr id="351" name="Google Shape;351;p40"/>
          <p:cNvPicPr preferRelativeResize="0"/>
          <p:nvPr/>
        </p:nvPicPr>
        <p:blipFill rotWithShape="1">
          <a:blip r:embed="rId4">
            <a:alphaModFix/>
          </a:blip>
          <a:srcRect b="23768" l="57524" r="8012" t="63662"/>
          <a:stretch/>
        </p:blipFill>
        <p:spPr>
          <a:xfrm>
            <a:off x="6609249" y="3596270"/>
            <a:ext cx="1690291" cy="523201"/>
          </a:xfrm>
          <a:prstGeom prst="rect">
            <a:avLst/>
          </a:prstGeom>
          <a:noFill/>
          <a:ln>
            <a:noFill/>
          </a:ln>
        </p:spPr>
      </p:pic>
      <p:pic>
        <p:nvPicPr>
          <p:cNvPr id="352" name="Google Shape;352;p40"/>
          <p:cNvPicPr preferRelativeResize="0"/>
          <p:nvPr/>
        </p:nvPicPr>
        <p:blipFill rotWithShape="1">
          <a:blip r:embed="rId5">
            <a:alphaModFix/>
          </a:blip>
          <a:srcRect b="9329" l="37147" r="27817" t="10587"/>
          <a:stretch/>
        </p:blipFill>
        <p:spPr>
          <a:xfrm>
            <a:off x="6919350" y="2665800"/>
            <a:ext cx="519550" cy="1185176"/>
          </a:xfrm>
          <a:prstGeom prst="rect">
            <a:avLst/>
          </a:prstGeom>
          <a:noFill/>
          <a:ln>
            <a:noFill/>
          </a:ln>
        </p:spPr>
      </p:pic>
      <p:pic>
        <p:nvPicPr>
          <p:cNvPr id="353" name="Google Shape;353;p40"/>
          <p:cNvPicPr preferRelativeResize="0"/>
          <p:nvPr/>
        </p:nvPicPr>
        <p:blipFill rotWithShape="1">
          <a:blip r:embed="rId6">
            <a:alphaModFix/>
          </a:blip>
          <a:srcRect b="9857" l="35037" r="35025" t="11090"/>
          <a:stretch/>
        </p:blipFill>
        <p:spPr>
          <a:xfrm>
            <a:off x="7438900" y="2571775"/>
            <a:ext cx="459775" cy="1279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p:nvPr/>
        </p:nvSpPr>
        <p:spPr>
          <a:xfrm>
            <a:off x="836075" y="1541275"/>
            <a:ext cx="6178800" cy="3252000"/>
          </a:xfrm>
          <a:prstGeom prst="rect">
            <a:avLst/>
          </a:prstGeom>
          <a:solidFill>
            <a:srgbClr val="F3F3F3">
              <a:alpha val="937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59" name="Google Shape;359;p41"/>
          <p:cNvSpPr/>
          <p:nvPr/>
        </p:nvSpPr>
        <p:spPr>
          <a:xfrm>
            <a:off x="704275" y="558675"/>
            <a:ext cx="4475100" cy="657900"/>
          </a:xfrm>
          <a:prstGeom prst="roundRect">
            <a:avLst>
              <a:gd fmla="val 50000" name="adj"/>
            </a:avLst>
          </a:prstGeom>
          <a:solidFill>
            <a:srgbClr val="FB04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p:nvPr/>
        </p:nvSpPr>
        <p:spPr>
          <a:xfrm>
            <a:off x="941425" y="558675"/>
            <a:ext cx="4000824" cy="646508"/>
          </a:xfrm>
          <a:custGeom>
            <a:rect b="b" l="l" r="r" t="t"/>
            <a:pathLst>
              <a:path extrusionOk="0" h="10622" w="64699">
                <a:moveTo>
                  <a:pt x="0" y="1"/>
                </a:moveTo>
                <a:lnTo>
                  <a:pt x="0" y="10621"/>
                </a:lnTo>
                <a:lnTo>
                  <a:pt x="64699" y="10621"/>
                </a:lnTo>
                <a:lnTo>
                  <a:pt x="64699"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700">
                <a:solidFill>
                  <a:schemeClr val="lt1"/>
                </a:solidFill>
                <a:latin typeface="Fira Sans Extra Condensed Medium"/>
                <a:ea typeface="Fira Sans Extra Condensed Medium"/>
                <a:cs typeface="Fira Sans Extra Condensed Medium"/>
                <a:sym typeface="Fira Sans Extra Condensed Medium"/>
              </a:rPr>
              <a:t>CONDICIONES DE ACCESIBILIDAD EN EL ENTORNO, COMUNICACIÓN O INFORMACIÓN</a:t>
            </a:r>
            <a:endParaRPr sz="1700">
              <a:solidFill>
                <a:srgbClr val="FFFFFF"/>
              </a:solidFill>
              <a:latin typeface="Fira Sans Extra Condensed Medium"/>
              <a:ea typeface="Fira Sans Extra Condensed Medium"/>
              <a:cs typeface="Fira Sans Extra Condensed Medium"/>
              <a:sym typeface="Fira Sans Extra Condensed Medium"/>
            </a:endParaRPr>
          </a:p>
        </p:txBody>
      </p:sp>
      <p:sp>
        <p:nvSpPr>
          <p:cNvPr id="362" name="Google Shape;362;p41"/>
          <p:cNvSpPr txBox="1"/>
          <p:nvPr/>
        </p:nvSpPr>
        <p:spPr>
          <a:xfrm>
            <a:off x="1220725" y="1596975"/>
            <a:ext cx="56076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rgbClr val="FB044C"/>
                </a:solidFill>
                <a:latin typeface="Roboto"/>
                <a:ea typeface="Roboto"/>
                <a:cs typeface="Roboto"/>
                <a:sym typeface="Roboto"/>
              </a:rPr>
              <a:t>Ejemplos de a</a:t>
            </a:r>
            <a:r>
              <a:rPr b="1" lang="es" sz="1100">
                <a:solidFill>
                  <a:srgbClr val="FB044C"/>
                </a:solidFill>
                <a:latin typeface="Roboto"/>
                <a:ea typeface="Roboto"/>
                <a:cs typeface="Roboto"/>
                <a:sym typeface="Roboto"/>
              </a:rPr>
              <a:t>decuaciones para que la persona con discapacidad pueda manifestar su voluntad en actos que produzcan efectos jurídicos</a:t>
            </a:r>
            <a:endParaRPr>
              <a:latin typeface="Roboto"/>
              <a:ea typeface="Roboto"/>
              <a:cs typeface="Roboto"/>
              <a:sym typeface="Roboto"/>
            </a:endParaRPr>
          </a:p>
        </p:txBody>
      </p:sp>
      <p:sp>
        <p:nvSpPr>
          <p:cNvPr id="363" name="Google Shape;363;p41"/>
          <p:cNvSpPr/>
          <p:nvPr/>
        </p:nvSpPr>
        <p:spPr>
          <a:xfrm>
            <a:off x="888513" y="1723691"/>
            <a:ext cx="324300" cy="298500"/>
          </a:xfrm>
          <a:prstGeom prst="ellipse">
            <a:avLst/>
          </a:prstGeom>
          <a:solidFill>
            <a:srgbClr val="FB044C"/>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Roboto"/>
                <a:ea typeface="Roboto"/>
                <a:cs typeface="Roboto"/>
                <a:sym typeface="Roboto"/>
              </a:rPr>
              <a:t>2</a:t>
            </a:r>
            <a:endParaRPr i="0" sz="1200" u="none" cap="none" strike="noStrike">
              <a:solidFill>
                <a:srgbClr val="FFFFFF"/>
              </a:solidFill>
              <a:latin typeface="Roboto"/>
              <a:ea typeface="Roboto"/>
              <a:cs typeface="Roboto"/>
              <a:sym typeface="Roboto"/>
            </a:endParaRPr>
          </a:p>
        </p:txBody>
      </p:sp>
      <p:sp>
        <p:nvSpPr>
          <p:cNvPr id="364" name="Google Shape;364;p41"/>
          <p:cNvSpPr txBox="1"/>
          <p:nvPr/>
        </p:nvSpPr>
        <p:spPr>
          <a:xfrm>
            <a:off x="928788" y="2120175"/>
            <a:ext cx="5899500" cy="2673000"/>
          </a:xfrm>
          <a:prstGeom prst="rect">
            <a:avLst/>
          </a:prstGeom>
          <a:noFill/>
          <a:ln>
            <a:noFill/>
          </a:ln>
        </p:spPr>
        <p:txBody>
          <a:bodyPr anchorCtr="0" anchor="t" bIns="91425" lIns="91425" spcFirstLastPara="1" rIns="91425" wrap="square" tIns="91425">
            <a:spAutoFit/>
          </a:bodyPr>
          <a:lstStyle/>
          <a:p>
            <a:pPr indent="-292100" lvl="0" marL="269999" rtl="0" algn="just">
              <a:spcBef>
                <a:spcPts val="0"/>
              </a:spcBef>
              <a:spcAft>
                <a:spcPts val="0"/>
              </a:spcAft>
              <a:buClr>
                <a:schemeClr val="dk1"/>
              </a:buClr>
              <a:buSzPts val="1000"/>
              <a:buFont typeface="Roboto"/>
              <a:buChar char="●"/>
            </a:pPr>
            <a:r>
              <a:rPr lang="es" sz="1000">
                <a:solidFill>
                  <a:schemeClr val="dk1"/>
                </a:solidFill>
                <a:latin typeface="Roboto"/>
                <a:ea typeface="Roboto"/>
                <a:cs typeface="Roboto"/>
                <a:sym typeface="Roboto"/>
              </a:rPr>
              <a:t>Trasladar a la persona con discapacidad a otra sala o espacio si no se encuentra cómoda con el entorno.</a:t>
            </a:r>
            <a:endParaRPr sz="1000">
              <a:solidFill>
                <a:schemeClr val="dk1"/>
              </a:solidFill>
              <a:latin typeface="Roboto"/>
              <a:ea typeface="Roboto"/>
              <a:cs typeface="Roboto"/>
              <a:sym typeface="Roboto"/>
            </a:endParaRPr>
          </a:p>
          <a:p>
            <a:pPr indent="-292100" lvl="0" marL="269999" rtl="0" algn="just">
              <a:spcBef>
                <a:spcPts val="1000"/>
              </a:spcBef>
              <a:spcAft>
                <a:spcPts val="0"/>
              </a:spcAft>
              <a:buClr>
                <a:schemeClr val="dk1"/>
              </a:buClr>
              <a:buSzPts val="1000"/>
              <a:buFont typeface="Roboto"/>
              <a:buChar char="●"/>
            </a:pPr>
            <a:r>
              <a:rPr lang="es" sz="1000">
                <a:solidFill>
                  <a:schemeClr val="dk1"/>
                </a:solidFill>
                <a:latin typeface="Roboto"/>
                <a:ea typeface="Roboto"/>
                <a:cs typeface="Roboto"/>
                <a:sym typeface="Roboto"/>
              </a:rPr>
              <a:t>Adecuar la iluminación de la sala donde se encuentra la persona con discapacidad, a fin de reducir la estimulación sensorial.</a:t>
            </a:r>
            <a:endParaRPr sz="1000">
              <a:solidFill>
                <a:schemeClr val="dk1"/>
              </a:solidFill>
              <a:latin typeface="Roboto"/>
              <a:ea typeface="Roboto"/>
              <a:cs typeface="Roboto"/>
              <a:sym typeface="Roboto"/>
            </a:endParaRPr>
          </a:p>
          <a:p>
            <a:pPr indent="-292100" lvl="0" marL="269999" rtl="0" algn="just">
              <a:spcBef>
                <a:spcPts val="1000"/>
              </a:spcBef>
              <a:spcAft>
                <a:spcPts val="0"/>
              </a:spcAft>
              <a:buClr>
                <a:schemeClr val="dk1"/>
              </a:buClr>
              <a:buSzPts val="1000"/>
              <a:buFont typeface="Roboto"/>
              <a:buChar char="●"/>
            </a:pPr>
            <a:r>
              <a:rPr lang="es" sz="1000">
                <a:solidFill>
                  <a:schemeClr val="dk1"/>
                </a:solidFill>
                <a:latin typeface="Roboto"/>
                <a:ea typeface="Roboto"/>
                <a:cs typeface="Roboto"/>
                <a:sym typeface="Roboto"/>
              </a:rPr>
              <a:t>Disminuir los ruidos externos de la sala o espacio donde se encuentra la persona con discapacidad, a fin de reducir la estimulación sonora. </a:t>
            </a:r>
            <a:endParaRPr sz="1000">
              <a:solidFill>
                <a:schemeClr val="dk1"/>
              </a:solidFill>
              <a:latin typeface="Roboto"/>
              <a:ea typeface="Roboto"/>
              <a:cs typeface="Roboto"/>
              <a:sym typeface="Roboto"/>
            </a:endParaRPr>
          </a:p>
          <a:p>
            <a:pPr indent="-292100" lvl="0" marL="269999" rtl="0" algn="just">
              <a:spcBef>
                <a:spcPts val="1000"/>
              </a:spcBef>
              <a:spcAft>
                <a:spcPts val="0"/>
              </a:spcAft>
              <a:buClr>
                <a:schemeClr val="dk1"/>
              </a:buClr>
              <a:buSzPts val="1000"/>
              <a:buFont typeface="Roboto"/>
              <a:buChar char="●"/>
            </a:pPr>
            <a:r>
              <a:rPr lang="es" sz="1000">
                <a:solidFill>
                  <a:schemeClr val="dk1"/>
                </a:solidFill>
                <a:latin typeface="Roboto"/>
                <a:ea typeface="Roboto"/>
                <a:cs typeface="Roboto"/>
                <a:sym typeface="Roboto"/>
              </a:rPr>
              <a:t>Cuando la persona con discapacidad no pueda trasladarse a la entidad, evaluar la posibilidad de que  el servicio sea brindado a través del canal virtual.</a:t>
            </a:r>
            <a:endParaRPr sz="1000">
              <a:solidFill>
                <a:schemeClr val="dk1"/>
              </a:solidFill>
              <a:latin typeface="Roboto"/>
              <a:ea typeface="Roboto"/>
              <a:cs typeface="Roboto"/>
              <a:sym typeface="Roboto"/>
            </a:endParaRPr>
          </a:p>
          <a:p>
            <a:pPr indent="-292100" lvl="0" marL="269999" rtl="0" algn="just">
              <a:spcBef>
                <a:spcPts val="1000"/>
              </a:spcBef>
              <a:spcAft>
                <a:spcPts val="0"/>
              </a:spcAft>
              <a:buClr>
                <a:schemeClr val="dk1"/>
              </a:buClr>
              <a:buSzPts val="1000"/>
              <a:buFont typeface="Roboto"/>
              <a:buChar char="●"/>
            </a:pPr>
            <a:r>
              <a:rPr lang="es" sz="1000">
                <a:solidFill>
                  <a:schemeClr val="dk1"/>
                </a:solidFill>
                <a:latin typeface="Roboto"/>
                <a:ea typeface="Roboto"/>
                <a:cs typeface="Roboto"/>
                <a:sym typeface="Roboto"/>
              </a:rPr>
              <a:t>Cuando la persona con discapacidad no pueda firmar un documento, se debe evaluar alguna otra forma para identificar, asegurar o autentificar a la persona. </a:t>
            </a:r>
            <a:endParaRPr sz="1000">
              <a:solidFill>
                <a:schemeClr val="dk1"/>
              </a:solidFill>
              <a:latin typeface="Roboto"/>
              <a:ea typeface="Roboto"/>
              <a:cs typeface="Roboto"/>
              <a:sym typeface="Roboto"/>
            </a:endParaRPr>
          </a:p>
          <a:p>
            <a:pPr indent="-292100" lvl="0" marL="269999" rtl="0" algn="just">
              <a:spcBef>
                <a:spcPts val="1000"/>
              </a:spcBef>
              <a:spcAft>
                <a:spcPts val="1000"/>
              </a:spcAft>
              <a:buClr>
                <a:schemeClr val="dk1"/>
              </a:buClr>
              <a:buSzPts val="1000"/>
              <a:buFont typeface="Roboto"/>
              <a:buChar char="●"/>
            </a:pPr>
            <a:r>
              <a:rPr lang="es" sz="1000">
                <a:solidFill>
                  <a:schemeClr val="dk1"/>
                </a:solidFill>
                <a:latin typeface="Roboto"/>
                <a:ea typeface="Roboto"/>
                <a:cs typeface="Roboto"/>
                <a:sym typeface="Roboto"/>
              </a:rPr>
              <a:t>Otras adecuaciones en el entorno, las comunicaciones y la información que se consideren necesarias en una situación en particular.</a:t>
            </a:r>
            <a:endParaRPr sz="1000">
              <a:solidFill>
                <a:schemeClr val="dk1"/>
              </a:solidFill>
              <a:latin typeface="Roboto"/>
              <a:ea typeface="Roboto"/>
              <a:cs typeface="Roboto"/>
              <a:sym typeface="Roboto"/>
            </a:endParaRPr>
          </a:p>
        </p:txBody>
      </p:sp>
      <p:pic>
        <p:nvPicPr>
          <p:cNvPr id="365" name="Google Shape;365;p41"/>
          <p:cNvPicPr preferRelativeResize="0"/>
          <p:nvPr/>
        </p:nvPicPr>
        <p:blipFill rotWithShape="1">
          <a:blip r:embed="rId3">
            <a:alphaModFix/>
          </a:blip>
          <a:srcRect b="23768" l="57524" r="8012" t="63662"/>
          <a:stretch/>
        </p:blipFill>
        <p:spPr>
          <a:xfrm>
            <a:off x="7106574" y="4090895"/>
            <a:ext cx="1690291" cy="523201"/>
          </a:xfrm>
          <a:prstGeom prst="rect">
            <a:avLst/>
          </a:prstGeom>
          <a:noFill/>
          <a:ln>
            <a:noFill/>
          </a:ln>
        </p:spPr>
      </p:pic>
      <p:pic>
        <p:nvPicPr>
          <p:cNvPr id="366" name="Google Shape;366;p41"/>
          <p:cNvPicPr preferRelativeResize="0"/>
          <p:nvPr/>
        </p:nvPicPr>
        <p:blipFill>
          <a:blip r:embed="rId4">
            <a:alphaModFix/>
          </a:blip>
          <a:stretch>
            <a:fillRect/>
          </a:stretch>
        </p:blipFill>
        <p:spPr>
          <a:xfrm>
            <a:off x="7014875" y="2916250"/>
            <a:ext cx="1695894" cy="1762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2"/>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4000">
                <a:latin typeface="Calibri"/>
                <a:ea typeface="Calibri"/>
                <a:cs typeface="Calibri"/>
                <a:sym typeface="Calibri"/>
              </a:rPr>
              <a:t>SOBRE LA ATENCIÓN BÁSICA</a:t>
            </a:r>
            <a:endParaRPr b="1" sz="4000">
              <a:latin typeface="Calibri"/>
              <a:ea typeface="Calibri"/>
              <a:cs typeface="Calibri"/>
              <a:sym typeface="Calibri"/>
            </a:endParaRPr>
          </a:p>
        </p:txBody>
      </p:sp>
      <p:sp>
        <p:nvSpPr>
          <p:cNvPr id="372" name="Google Shape;372;p42"/>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6</a:t>
            </a:r>
            <a:endParaRPr b="0" i="0" sz="6600" u="none" cap="none" strike="noStrike">
              <a:solidFill>
                <a:srgbClr val="FFFFFF"/>
              </a:solidFill>
              <a:latin typeface="Arial"/>
              <a:ea typeface="Arial"/>
              <a:cs typeface="Arial"/>
              <a:sym typeface="Arial"/>
            </a:endParaRPr>
          </a:p>
        </p:txBody>
      </p:sp>
      <p:sp>
        <p:nvSpPr>
          <p:cNvPr id="373" name="Google Shape;373;p42"/>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628650" y="530197"/>
            <a:ext cx="7886700" cy="487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s" sz="2200">
                <a:solidFill>
                  <a:srgbClr val="0B5394"/>
                </a:solidFill>
                <a:latin typeface="Fira Sans Extra Condensed"/>
                <a:ea typeface="Fira Sans Extra Condensed"/>
                <a:cs typeface="Fira Sans Extra Condensed"/>
                <a:sym typeface="Fira Sans Extra Condensed"/>
              </a:rPr>
              <a:t>ATENCIÓN BÁSICA</a:t>
            </a:r>
            <a:endParaRPr/>
          </a:p>
        </p:txBody>
      </p:sp>
      <p:sp>
        <p:nvSpPr>
          <p:cNvPr id="379" name="Google Shape;379;p43"/>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3"/>
          <p:cNvSpPr txBox="1"/>
          <p:nvPr/>
        </p:nvSpPr>
        <p:spPr>
          <a:xfrm>
            <a:off x="1145400" y="1377775"/>
            <a:ext cx="781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200">
                <a:latin typeface="Roboto"/>
                <a:ea typeface="Roboto"/>
                <a:cs typeface="Roboto"/>
                <a:sym typeface="Roboto"/>
              </a:rPr>
              <a:t>No requiere la presentación del formulario de solicitud y no está sujeta a las etapas de la atención especializada. </a:t>
            </a:r>
            <a:endParaRPr b="1" sz="1200">
              <a:latin typeface="Roboto"/>
              <a:ea typeface="Roboto"/>
              <a:cs typeface="Roboto"/>
              <a:sym typeface="Roboto"/>
            </a:endParaRPr>
          </a:p>
        </p:txBody>
      </p:sp>
      <p:pic>
        <p:nvPicPr>
          <p:cNvPr id="381" name="Google Shape;381;p43"/>
          <p:cNvPicPr preferRelativeResize="0"/>
          <p:nvPr/>
        </p:nvPicPr>
        <p:blipFill rotWithShape="1">
          <a:blip r:embed="rId3">
            <a:alphaModFix/>
          </a:blip>
          <a:srcRect b="36627" l="56766" r="16601" t="17044"/>
          <a:stretch/>
        </p:blipFill>
        <p:spPr>
          <a:xfrm>
            <a:off x="679975" y="1384043"/>
            <a:ext cx="465427" cy="455444"/>
          </a:xfrm>
          <a:prstGeom prst="rect">
            <a:avLst/>
          </a:prstGeom>
          <a:noFill/>
          <a:ln>
            <a:noFill/>
          </a:ln>
        </p:spPr>
      </p:pic>
      <p:sp>
        <p:nvSpPr>
          <p:cNvPr id="382" name="Google Shape;382;p43"/>
          <p:cNvSpPr/>
          <p:nvPr/>
        </p:nvSpPr>
        <p:spPr>
          <a:xfrm>
            <a:off x="825950" y="2055875"/>
            <a:ext cx="7812900" cy="1232700"/>
          </a:xfrm>
          <a:prstGeom prst="rect">
            <a:avLst/>
          </a:prstGeom>
          <a:solidFill>
            <a:srgbClr val="F3F3F3">
              <a:alpha val="937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83" name="Google Shape;383;p43"/>
          <p:cNvSpPr txBox="1"/>
          <p:nvPr/>
        </p:nvSpPr>
        <p:spPr>
          <a:xfrm>
            <a:off x="1220950" y="2121300"/>
            <a:ext cx="72945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rgbClr val="434343"/>
                </a:solidFill>
                <a:latin typeface="Roboto"/>
                <a:ea typeface="Roboto"/>
                <a:cs typeface="Roboto"/>
                <a:sym typeface="Roboto"/>
              </a:rPr>
              <a:t>Comprende aquellos ajustes razonables o adecuaciones tendientes a lograr condiciones de accesibilidad en el entorno, comunicación o información, y que pueden realizarse en el momento en que la persona con discapacidad, o en su defecto, su apoyo o persona de confianza, las solicita. </a:t>
            </a:r>
            <a:endParaRPr b="1" sz="1100">
              <a:solidFill>
                <a:srgbClr val="434343"/>
              </a:solidFill>
              <a:latin typeface="Roboto"/>
              <a:ea typeface="Roboto"/>
              <a:cs typeface="Roboto"/>
              <a:sym typeface="Roboto"/>
            </a:endParaRPr>
          </a:p>
          <a:p>
            <a:pPr indent="0" lvl="0" marL="0" rtl="0" algn="just">
              <a:spcBef>
                <a:spcPts val="0"/>
              </a:spcBef>
              <a:spcAft>
                <a:spcPts val="0"/>
              </a:spcAft>
              <a:buNone/>
            </a:pPr>
            <a:r>
              <a:t/>
            </a:r>
            <a:endParaRPr b="1" sz="1100">
              <a:solidFill>
                <a:srgbClr val="434343"/>
              </a:solidFill>
              <a:latin typeface="Roboto"/>
              <a:ea typeface="Roboto"/>
              <a:cs typeface="Roboto"/>
              <a:sym typeface="Roboto"/>
            </a:endParaRPr>
          </a:p>
          <a:p>
            <a:pPr indent="0" lvl="0" marL="0" rtl="0" algn="just">
              <a:spcBef>
                <a:spcPts val="0"/>
              </a:spcBef>
              <a:spcAft>
                <a:spcPts val="0"/>
              </a:spcAft>
              <a:buNone/>
            </a:pPr>
            <a:r>
              <a:rPr b="1" lang="es" sz="1100">
                <a:solidFill>
                  <a:srgbClr val="434343"/>
                </a:solidFill>
                <a:latin typeface="Roboto"/>
                <a:ea typeface="Roboto"/>
                <a:cs typeface="Roboto"/>
                <a:sym typeface="Roboto"/>
              </a:rPr>
              <a:t>Asimismo, abarca la atención de las solicitudes presentadas en situaciones de emergencia y/o violencia. </a:t>
            </a:r>
            <a:endParaRPr b="1" sz="1100">
              <a:solidFill>
                <a:srgbClr val="434343"/>
              </a:solidFill>
              <a:latin typeface="Roboto"/>
              <a:ea typeface="Roboto"/>
              <a:cs typeface="Roboto"/>
              <a:sym typeface="Roboto"/>
            </a:endParaRPr>
          </a:p>
        </p:txBody>
      </p:sp>
      <p:sp>
        <p:nvSpPr>
          <p:cNvPr id="384" name="Google Shape;384;p43"/>
          <p:cNvSpPr/>
          <p:nvPr/>
        </p:nvSpPr>
        <p:spPr>
          <a:xfrm>
            <a:off x="896638" y="2291641"/>
            <a:ext cx="324300" cy="298500"/>
          </a:xfrm>
          <a:prstGeom prst="ellipse">
            <a:avLst/>
          </a:prstGeom>
          <a:solidFill>
            <a:srgbClr val="FB044C"/>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1</a:t>
            </a:r>
            <a:endParaRPr b="0" i="0" sz="1200" u="none" cap="none" strike="noStrike">
              <a:solidFill>
                <a:srgbClr val="FFFFFF"/>
              </a:solidFill>
              <a:latin typeface="Arial"/>
              <a:ea typeface="Arial"/>
              <a:cs typeface="Arial"/>
              <a:sym typeface="Arial"/>
            </a:endParaRPr>
          </a:p>
        </p:txBody>
      </p:sp>
      <p:sp>
        <p:nvSpPr>
          <p:cNvPr id="385" name="Google Shape;385;p43"/>
          <p:cNvSpPr/>
          <p:nvPr/>
        </p:nvSpPr>
        <p:spPr>
          <a:xfrm>
            <a:off x="896638" y="2806641"/>
            <a:ext cx="324300" cy="298500"/>
          </a:xfrm>
          <a:prstGeom prst="ellipse">
            <a:avLst/>
          </a:prstGeom>
          <a:solidFill>
            <a:srgbClr val="FB044C"/>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2</a:t>
            </a:r>
            <a:endParaRPr b="0" i="0" sz="1200" u="none" cap="none" strike="noStrike">
              <a:solidFill>
                <a:srgbClr val="FFFFFF"/>
              </a:solidFill>
              <a:latin typeface="Arial"/>
              <a:ea typeface="Arial"/>
              <a:cs typeface="Arial"/>
              <a:sym typeface="Arial"/>
            </a:endParaRPr>
          </a:p>
        </p:txBody>
      </p:sp>
      <p:pic>
        <p:nvPicPr>
          <p:cNvPr id="386" name="Google Shape;386;p43"/>
          <p:cNvPicPr preferRelativeResize="0"/>
          <p:nvPr/>
        </p:nvPicPr>
        <p:blipFill rotWithShape="1">
          <a:blip r:embed="rId4">
            <a:alphaModFix/>
          </a:blip>
          <a:srcRect b="23768" l="57524" r="8012" t="63662"/>
          <a:stretch/>
        </p:blipFill>
        <p:spPr>
          <a:xfrm>
            <a:off x="1519000" y="4408225"/>
            <a:ext cx="1575931" cy="487801"/>
          </a:xfrm>
          <a:prstGeom prst="rect">
            <a:avLst/>
          </a:prstGeom>
          <a:noFill/>
          <a:ln>
            <a:noFill/>
          </a:ln>
        </p:spPr>
      </p:pic>
      <p:pic>
        <p:nvPicPr>
          <p:cNvPr id="387" name="Google Shape;387;p43"/>
          <p:cNvPicPr preferRelativeResize="0"/>
          <p:nvPr/>
        </p:nvPicPr>
        <p:blipFill rotWithShape="1">
          <a:blip r:embed="rId5">
            <a:alphaModFix/>
          </a:blip>
          <a:srcRect b="9329" l="37147" r="27817" t="10587"/>
          <a:stretch/>
        </p:blipFill>
        <p:spPr>
          <a:xfrm>
            <a:off x="2332550" y="3551900"/>
            <a:ext cx="519550" cy="1185176"/>
          </a:xfrm>
          <a:prstGeom prst="rect">
            <a:avLst/>
          </a:prstGeom>
          <a:noFill/>
          <a:ln>
            <a:noFill/>
          </a:ln>
        </p:spPr>
      </p:pic>
      <p:sp>
        <p:nvSpPr>
          <p:cNvPr id="388" name="Google Shape;388;p43"/>
          <p:cNvSpPr/>
          <p:nvPr/>
        </p:nvSpPr>
        <p:spPr>
          <a:xfrm>
            <a:off x="3346000" y="3777450"/>
            <a:ext cx="4251600" cy="734100"/>
          </a:xfrm>
          <a:prstGeom prst="roundRect">
            <a:avLst>
              <a:gd fmla="val 16667" name="adj"/>
            </a:avLst>
          </a:prstGeom>
          <a:solidFill>
            <a:schemeClr val="lt1"/>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lang="es" sz="1200">
                <a:solidFill>
                  <a:schemeClr val="dk1"/>
                </a:solidFill>
                <a:latin typeface="Roboto"/>
                <a:ea typeface="Roboto"/>
                <a:cs typeface="Roboto"/>
                <a:sym typeface="Roboto"/>
              </a:rPr>
              <a:t>Su otorgamiento es producto del diálogo y el consenso entre la entidad y la persona con discapacidad. </a:t>
            </a:r>
            <a:endParaRPr sz="1100">
              <a:latin typeface="Roboto"/>
              <a:ea typeface="Roboto"/>
              <a:cs typeface="Roboto"/>
              <a:sym typeface="Roboto"/>
            </a:endParaRPr>
          </a:p>
        </p:txBody>
      </p:sp>
      <p:pic>
        <p:nvPicPr>
          <p:cNvPr id="389" name="Google Shape;389;p43"/>
          <p:cNvPicPr preferRelativeResize="0"/>
          <p:nvPr/>
        </p:nvPicPr>
        <p:blipFill rotWithShape="1">
          <a:blip r:embed="rId6">
            <a:alphaModFix/>
          </a:blip>
          <a:srcRect b="9902" l="32954" r="28814" t="4510"/>
          <a:stretch/>
        </p:blipFill>
        <p:spPr>
          <a:xfrm>
            <a:off x="1766325" y="3434533"/>
            <a:ext cx="566225" cy="12952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1</a:t>
            </a:r>
            <a:endParaRPr b="0" i="0" sz="6600" u="none" cap="none" strike="noStrike">
              <a:solidFill>
                <a:srgbClr val="FFFFFF"/>
              </a:solidFill>
              <a:latin typeface="Arial"/>
              <a:ea typeface="Arial"/>
              <a:cs typeface="Arial"/>
              <a:sym typeface="Arial"/>
            </a:endParaRPr>
          </a:p>
        </p:txBody>
      </p:sp>
      <p:sp>
        <p:nvSpPr>
          <p:cNvPr id="141" name="Google Shape;141;p26"/>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3100">
                <a:latin typeface="Calibri"/>
                <a:ea typeface="Calibri"/>
                <a:cs typeface="Calibri"/>
                <a:sym typeface="Calibri"/>
              </a:rPr>
              <a:t>SOBRE EL PROCESO DE CONSULTA</a:t>
            </a:r>
            <a:endParaRPr b="1" sz="3100">
              <a:latin typeface="Calibri"/>
              <a:ea typeface="Calibri"/>
              <a:cs typeface="Calibri"/>
              <a:sym typeface="Calibri"/>
            </a:endParaRPr>
          </a:p>
        </p:txBody>
      </p:sp>
      <p:sp>
        <p:nvSpPr>
          <p:cNvPr id="142" name="Google Shape;142;p26"/>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44"/>
          <p:cNvPicPr preferRelativeResize="0"/>
          <p:nvPr/>
        </p:nvPicPr>
        <p:blipFill rotWithShape="1">
          <a:blip r:embed="rId3">
            <a:alphaModFix/>
          </a:blip>
          <a:srcRect b="23768" l="57524" r="8012" t="63662"/>
          <a:stretch/>
        </p:blipFill>
        <p:spPr>
          <a:xfrm>
            <a:off x="1546675" y="4505100"/>
            <a:ext cx="1713552" cy="428525"/>
          </a:xfrm>
          <a:prstGeom prst="rect">
            <a:avLst/>
          </a:prstGeom>
          <a:noFill/>
          <a:ln>
            <a:noFill/>
          </a:ln>
        </p:spPr>
      </p:pic>
      <p:sp>
        <p:nvSpPr>
          <p:cNvPr id="395" name="Google Shape;395;p44"/>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4"/>
          <p:cNvSpPr txBox="1"/>
          <p:nvPr>
            <p:ph type="title"/>
          </p:nvPr>
        </p:nvSpPr>
        <p:spPr>
          <a:xfrm>
            <a:off x="628650" y="584172"/>
            <a:ext cx="7886700" cy="487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s" sz="2200">
                <a:solidFill>
                  <a:srgbClr val="0B5394"/>
                </a:solidFill>
                <a:latin typeface="Fira Sans Extra Condensed"/>
                <a:ea typeface="Fira Sans Extra Condensed"/>
                <a:cs typeface="Fira Sans Extra Condensed"/>
                <a:sym typeface="Fira Sans Extra Condensed"/>
              </a:rPr>
              <a:t>ATENCIÓN BÁSICA</a:t>
            </a:r>
            <a:endParaRPr/>
          </a:p>
        </p:txBody>
      </p:sp>
      <p:sp>
        <p:nvSpPr>
          <p:cNvPr id="397" name="Google Shape;397;p44"/>
          <p:cNvSpPr txBox="1"/>
          <p:nvPr/>
        </p:nvSpPr>
        <p:spPr>
          <a:xfrm>
            <a:off x="3598725" y="1470925"/>
            <a:ext cx="2529600" cy="12675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None/>
            </a:pPr>
            <a:r>
              <a:rPr lang="es" sz="1100">
                <a:solidFill>
                  <a:schemeClr val="dk1"/>
                </a:solidFill>
                <a:latin typeface="Roboto"/>
                <a:ea typeface="Roboto"/>
                <a:cs typeface="Roboto"/>
                <a:sym typeface="Roboto"/>
              </a:rPr>
              <a:t>La entidad inicia el diálogo para consensuar con la persona con discapacidad las opciones de ajustes razonables y el plazo de otorgamiento.</a:t>
            </a:r>
            <a:endParaRPr sz="1100">
              <a:solidFill>
                <a:schemeClr val="dk1"/>
              </a:solidFill>
              <a:latin typeface="Roboto"/>
              <a:ea typeface="Roboto"/>
              <a:cs typeface="Roboto"/>
              <a:sym typeface="Roboto"/>
            </a:endParaRPr>
          </a:p>
        </p:txBody>
      </p:sp>
      <p:sp>
        <p:nvSpPr>
          <p:cNvPr id="398" name="Google Shape;398;p44"/>
          <p:cNvSpPr txBox="1"/>
          <p:nvPr/>
        </p:nvSpPr>
        <p:spPr>
          <a:xfrm>
            <a:off x="628650" y="1470925"/>
            <a:ext cx="2490000" cy="12675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07916"/>
              </a:lnSpc>
              <a:spcBef>
                <a:spcPts val="0"/>
              </a:spcBef>
              <a:spcAft>
                <a:spcPts val="800"/>
              </a:spcAft>
              <a:buNone/>
            </a:pPr>
            <a:r>
              <a:rPr lang="es" sz="1100">
                <a:solidFill>
                  <a:schemeClr val="dk1"/>
                </a:solidFill>
                <a:latin typeface="Roboto"/>
                <a:ea typeface="Roboto"/>
                <a:cs typeface="Roboto"/>
                <a:sym typeface="Roboto"/>
              </a:rPr>
              <a:t>La entidad evalúa si el ajuste razonable es una condición de accesibilidad y si pueden otorgarse en el momento en que se realiza la solicitud.</a:t>
            </a:r>
            <a:endParaRPr>
              <a:latin typeface="Roboto"/>
              <a:ea typeface="Roboto"/>
              <a:cs typeface="Roboto"/>
              <a:sym typeface="Roboto"/>
            </a:endParaRPr>
          </a:p>
        </p:txBody>
      </p:sp>
      <p:sp>
        <p:nvSpPr>
          <p:cNvPr id="399" name="Google Shape;399;p44"/>
          <p:cNvSpPr txBox="1"/>
          <p:nvPr/>
        </p:nvSpPr>
        <p:spPr>
          <a:xfrm>
            <a:off x="6608425" y="1470925"/>
            <a:ext cx="2146200" cy="1267500"/>
          </a:xfrm>
          <a:prstGeom prst="rect">
            <a:avLst/>
          </a:prstGeom>
          <a:no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None/>
            </a:pPr>
            <a:r>
              <a:rPr lang="es" sz="1100">
                <a:solidFill>
                  <a:schemeClr val="dk1"/>
                </a:solidFill>
                <a:latin typeface="Roboto"/>
                <a:ea typeface="Roboto"/>
                <a:cs typeface="Roboto"/>
                <a:sym typeface="Roboto"/>
              </a:rPr>
              <a:t>La entidad otorga </a:t>
            </a:r>
            <a:r>
              <a:rPr lang="es" sz="1100">
                <a:solidFill>
                  <a:schemeClr val="dk1"/>
                </a:solidFill>
                <a:latin typeface="Roboto"/>
                <a:ea typeface="Roboto"/>
                <a:cs typeface="Roboto"/>
                <a:sym typeface="Roboto"/>
              </a:rPr>
              <a:t>el ajuste razonable. </a:t>
            </a:r>
            <a:endParaRPr sz="1100">
              <a:solidFill>
                <a:schemeClr val="dk1"/>
              </a:solidFill>
              <a:latin typeface="Roboto"/>
              <a:ea typeface="Roboto"/>
              <a:cs typeface="Roboto"/>
              <a:sym typeface="Roboto"/>
            </a:endParaRPr>
          </a:p>
        </p:txBody>
      </p:sp>
      <p:pic>
        <p:nvPicPr>
          <p:cNvPr id="400" name="Google Shape;400;p44"/>
          <p:cNvPicPr preferRelativeResize="0"/>
          <p:nvPr/>
        </p:nvPicPr>
        <p:blipFill rotWithShape="1">
          <a:blip r:embed="rId4">
            <a:alphaModFix/>
          </a:blip>
          <a:srcRect b="10111" l="24836" r="28886" t="4556"/>
          <a:stretch/>
        </p:blipFill>
        <p:spPr>
          <a:xfrm>
            <a:off x="1546673" y="2954674"/>
            <a:ext cx="988149" cy="1861701"/>
          </a:xfrm>
          <a:prstGeom prst="rect">
            <a:avLst/>
          </a:prstGeom>
          <a:noFill/>
          <a:ln>
            <a:noFill/>
          </a:ln>
        </p:spPr>
      </p:pic>
      <p:sp>
        <p:nvSpPr>
          <p:cNvPr id="401" name="Google Shape;401;p44"/>
          <p:cNvSpPr/>
          <p:nvPr/>
        </p:nvSpPr>
        <p:spPr>
          <a:xfrm>
            <a:off x="3214388" y="1987525"/>
            <a:ext cx="288600" cy="234300"/>
          </a:xfrm>
          <a:prstGeom prst="rightArrow">
            <a:avLst>
              <a:gd fmla="val 50000" name="adj1"/>
              <a:gd fmla="val 50000"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02" name="Google Shape;402;p44"/>
          <p:cNvSpPr/>
          <p:nvPr/>
        </p:nvSpPr>
        <p:spPr>
          <a:xfrm>
            <a:off x="6224075" y="1987525"/>
            <a:ext cx="288600" cy="234300"/>
          </a:xfrm>
          <a:prstGeom prst="rightArrow">
            <a:avLst>
              <a:gd fmla="val 50000" name="adj1"/>
              <a:gd fmla="val 50000"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03" name="Google Shape;403;p44"/>
          <p:cNvSpPr/>
          <p:nvPr/>
        </p:nvSpPr>
        <p:spPr>
          <a:xfrm>
            <a:off x="3968475" y="3938825"/>
            <a:ext cx="4572000" cy="821700"/>
          </a:xfrm>
          <a:prstGeom prst="roundRect">
            <a:avLst>
              <a:gd fmla="val 16667" name="adj"/>
            </a:avLst>
          </a:prstGeom>
          <a:solidFill>
            <a:schemeClr val="lt1"/>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latin typeface="Roboto"/>
                <a:ea typeface="Roboto"/>
                <a:cs typeface="Roboto"/>
                <a:sym typeface="Roboto"/>
              </a:rPr>
              <a:t>La entidad le indicará a la persona con discapacidad que deberá presentar la solicitud mediante los canales de atención que disponga la entidad para la recepción de las solicitudes de ajustes razonables. </a:t>
            </a:r>
            <a:endParaRPr sz="1000">
              <a:latin typeface="Roboto"/>
              <a:ea typeface="Roboto"/>
              <a:cs typeface="Roboto"/>
              <a:sym typeface="Roboto"/>
            </a:endParaRPr>
          </a:p>
        </p:txBody>
      </p:sp>
      <p:sp>
        <p:nvSpPr>
          <p:cNvPr id="404" name="Google Shape;404;p44"/>
          <p:cNvSpPr txBox="1"/>
          <p:nvPr/>
        </p:nvSpPr>
        <p:spPr>
          <a:xfrm>
            <a:off x="3968425" y="3220475"/>
            <a:ext cx="45720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latin typeface="Roboto"/>
                <a:ea typeface="Roboto"/>
                <a:cs typeface="Roboto"/>
                <a:sym typeface="Roboto"/>
              </a:rPr>
              <a:t>Si no hay </a:t>
            </a:r>
            <a:r>
              <a:rPr b="1" lang="es" sz="1100">
                <a:latin typeface="Roboto"/>
                <a:ea typeface="Roboto"/>
                <a:cs typeface="Roboto"/>
                <a:sym typeface="Roboto"/>
              </a:rPr>
              <a:t>consenso entre la entidad y la persona con discapacidad, respecto a las opciones de ajustes razonables y/o el plazo de otorgamiento...</a:t>
            </a:r>
            <a:endParaRPr b="1" sz="1100">
              <a:latin typeface="Roboto"/>
              <a:ea typeface="Roboto"/>
              <a:cs typeface="Roboto"/>
              <a:sym typeface="Roboto"/>
            </a:endParaRPr>
          </a:p>
        </p:txBody>
      </p:sp>
      <p:pic>
        <p:nvPicPr>
          <p:cNvPr id="405" name="Google Shape;405;p44"/>
          <p:cNvPicPr preferRelativeResize="0"/>
          <p:nvPr/>
        </p:nvPicPr>
        <p:blipFill rotWithShape="1">
          <a:blip r:embed="rId5">
            <a:alphaModFix/>
          </a:blip>
          <a:srcRect b="36627" l="56766" r="16601" t="17044"/>
          <a:stretch/>
        </p:blipFill>
        <p:spPr>
          <a:xfrm>
            <a:off x="3503000" y="3254355"/>
            <a:ext cx="465427" cy="4554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5"/>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4000">
                <a:latin typeface="Calibri"/>
                <a:ea typeface="Calibri"/>
                <a:cs typeface="Calibri"/>
                <a:sym typeface="Calibri"/>
              </a:rPr>
              <a:t>SOBRE LA ATENCIÓN ESPECIALIZADA</a:t>
            </a:r>
            <a:endParaRPr b="1" sz="4000">
              <a:latin typeface="Calibri"/>
              <a:ea typeface="Calibri"/>
              <a:cs typeface="Calibri"/>
              <a:sym typeface="Calibri"/>
            </a:endParaRPr>
          </a:p>
        </p:txBody>
      </p:sp>
      <p:sp>
        <p:nvSpPr>
          <p:cNvPr id="411" name="Google Shape;411;p45"/>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7</a:t>
            </a:r>
            <a:endParaRPr b="0" i="0" sz="6600" u="none" cap="none" strike="noStrike">
              <a:solidFill>
                <a:srgbClr val="FFFFFF"/>
              </a:solidFill>
              <a:latin typeface="Arial"/>
              <a:ea typeface="Arial"/>
              <a:cs typeface="Arial"/>
              <a:sym typeface="Arial"/>
            </a:endParaRPr>
          </a:p>
        </p:txBody>
      </p:sp>
      <p:sp>
        <p:nvSpPr>
          <p:cNvPr id="412" name="Google Shape;412;p45"/>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6"/>
          <p:cNvSpPr txBox="1"/>
          <p:nvPr/>
        </p:nvSpPr>
        <p:spPr>
          <a:xfrm>
            <a:off x="593402" y="267425"/>
            <a:ext cx="5262900" cy="4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300">
                <a:solidFill>
                  <a:srgbClr val="0B5394"/>
                </a:solidFill>
                <a:latin typeface="Fira Sans Extra Condensed"/>
                <a:ea typeface="Fira Sans Extra Condensed"/>
                <a:cs typeface="Fira Sans Extra Condensed"/>
                <a:sym typeface="Fira Sans Extra Condensed"/>
              </a:rPr>
              <a:t>¿Cuáles son los requisitos?</a:t>
            </a:r>
            <a:endParaRPr b="1" sz="2300">
              <a:solidFill>
                <a:srgbClr val="0B5394"/>
              </a:solidFill>
              <a:latin typeface="Fira Sans Extra Condensed"/>
              <a:ea typeface="Fira Sans Extra Condensed"/>
              <a:cs typeface="Fira Sans Extra Condensed"/>
              <a:sym typeface="Fira Sans Extra Condensed"/>
            </a:endParaRPr>
          </a:p>
        </p:txBody>
      </p:sp>
      <p:sp>
        <p:nvSpPr>
          <p:cNvPr id="418" name="Google Shape;418;p46"/>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46"/>
          <p:cNvPicPr preferRelativeResize="0"/>
          <p:nvPr/>
        </p:nvPicPr>
        <p:blipFill rotWithShape="1">
          <a:blip r:embed="rId3">
            <a:alphaModFix/>
          </a:blip>
          <a:srcRect b="31101" l="4394" r="52182" t="0"/>
          <a:stretch/>
        </p:blipFill>
        <p:spPr>
          <a:xfrm>
            <a:off x="633675" y="825500"/>
            <a:ext cx="4971624" cy="4338676"/>
          </a:xfrm>
          <a:prstGeom prst="rect">
            <a:avLst/>
          </a:prstGeom>
          <a:noFill/>
          <a:ln>
            <a:noFill/>
          </a:ln>
        </p:spPr>
      </p:pic>
      <p:pic>
        <p:nvPicPr>
          <p:cNvPr id="420" name="Google Shape;420;p46"/>
          <p:cNvPicPr preferRelativeResize="0"/>
          <p:nvPr/>
        </p:nvPicPr>
        <p:blipFill rotWithShape="1">
          <a:blip r:embed="rId4">
            <a:alphaModFix/>
          </a:blip>
          <a:srcRect b="23768" l="57524" r="8012" t="63662"/>
          <a:stretch/>
        </p:blipFill>
        <p:spPr>
          <a:xfrm>
            <a:off x="6214091" y="3406174"/>
            <a:ext cx="2079715" cy="463685"/>
          </a:xfrm>
          <a:prstGeom prst="rect">
            <a:avLst/>
          </a:prstGeom>
          <a:noFill/>
          <a:ln>
            <a:noFill/>
          </a:ln>
        </p:spPr>
      </p:pic>
      <p:pic>
        <p:nvPicPr>
          <p:cNvPr id="421" name="Google Shape;421;p46"/>
          <p:cNvPicPr preferRelativeResize="0"/>
          <p:nvPr/>
        </p:nvPicPr>
        <p:blipFill>
          <a:blip r:embed="rId5">
            <a:alphaModFix/>
          </a:blip>
          <a:stretch>
            <a:fillRect/>
          </a:stretch>
        </p:blipFill>
        <p:spPr>
          <a:xfrm>
            <a:off x="6125425" y="2275275"/>
            <a:ext cx="1695894" cy="1762025"/>
          </a:xfrm>
          <a:prstGeom prst="rect">
            <a:avLst/>
          </a:prstGeom>
          <a:noFill/>
          <a:ln>
            <a:noFill/>
          </a:ln>
        </p:spPr>
      </p:pic>
      <p:pic>
        <p:nvPicPr>
          <p:cNvPr id="422" name="Google Shape;422;p46"/>
          <p:cNvPicPr preferRelativeResize="0"/>
          <p:nvPr/>
        </p:nvPicPr>
        <p:blipFill rotWithShape="1">
          <a:blip r:embed="rId6">
            <a:alphaModFix/>
          </a:blip>
          <a:srcRect b="10168" l="0" r="0" t="0"/>
          <a:stretch/>
        </p:blipFill>
        <p:spPr>
          <a:xfrm flipH="1">
            <a:off x="6899896" y="2275280"/>
            <a:ext cx="1534704" cy="1432434"/>
          </a:xfrm>
          <a:prstGeom prst="rect">
            <a:avLst/>
          </a:prstGeom>
          <a:noFill/>
          <a:ln>
            <a:noFill/>
          </a:ln>
        </p:spPr>
      </p:pic>
      <p:sp>
        <p:nvSpPr>
          <p:cNvPr id="423" name="Google Shape;423;p46"/>
          <p:cNvSpPr/>
          <p:nvPr/>
        </p:nvSpPr>
        <p:spPr>
          <a:xfrm>
            <a:off x="1719975" y="1376175"/>
            <a:ext cx="3193200" cy="378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6"/>
          <p:cNvSpPr/>
          <p:nvPr/>
        </p:nvSpPr>
        <p:spPr>
          <a:xfrm>
            <a:off x="1765900" y="1443366"/>
            <a:ext cx="324300" cy="2985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1</a:t>
            </a:r>
            <a:endParaRPr b="0" i="0" sz="1200" u="none" cap="none" strike="noStrike">
              <a:solidFill>
                <a:srgbClr val="FFFFFF"/>
              </a:solidFill>
              <a:latin typeface="Arial"/>
              <a:ea typeface="Arial"/>
              <a:cs typeface="Arial"/>
              <a:sym typeface="Arial"/>
            </a:endParaRPr>
          </a:p>
        </p:txBody>
      </p:sp>
      <p:sp>
        <p:nvSpPr>
          <p:cNvPr id="425" name="Google Shape;425;p46"/>
          <p:cNvSpPr/>
          <p:nvPr/>
        </p:nvSpPr>
        <p:spPr>
          <a:xfrm>
            <a:off x="1765900" y="2273241"/>
            <a:ext cx="324300" cy="298500"/>
          </a:xfrm>
          <a:prstGeom prst="ellipse">
            <a:avLst/>
          </a:prstGeom>
          <a:solidFill>
            <a:srgbClr val="EC3A3B"/>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2</a:t>
            </a:r>
            <a:endParaRPr b="0" i="0" sz="1200" u="none" cap="none" strike="noStrike">
              <a:solidFill>
                <a:srgbClr val="FFFFFF"/>
              </a:solidFill>
              <a:latin typeface="Arial"/>
              <a:ea typeface="Arial"/>
              <a:cs typeface="Arial"/>
              <a:sym typeface="Arial"/>
            </a:endParaRPr>
          </a:p>
        </p:txBody>
      </p:sp>
      <p:sp>
        <p:nvSpPr>
          <p:cNvPr id="426" name="Google Shape;426;p46"/>
          <p:cNvSpPr txBox="1"/>
          <p:nvPr/>
        </p:nvSpPr>
        <p:spPr>
          <a:xfrm>
            <a:off x="2229050" y="2917125"/>
            <a:ext cx="2592600" cy="1522200"/>
          </a:xfrm>
          <a:prstGeom prst="rect">
            <a:avLst/>
          </a:prstGeom>
          <a:noFill/>
          <a:ln>
            <a:noFill/>
          </a:ln>
        </p:spPr>
        <p:txBody>
          <a:bodyPr anchorCtr="0" anchor="t" bIns="91425" lIns="91425" spcFirstLastPara="1" rIns="91425" wrap="square" tIns="91425">
            <a:spAutoFit/>
          </a:bodyPr>
          <a:lstStyle/>
          <a:p>
            <a:pPr indent="-155575" lvl="0" marL="179999" rtl="0" algn="just">
              <a:lnSpc>
                <a:spcPct val="115000"/>
              </a:lnSpc>
              <a:spcBef>
                <a:spcPts val="1200"/>
              </a:spcBef>
              <a:spcAft>
                <a:spcPts val="0"/>
              </a:spcAft>
              <a:buClr>
                <a:schemeClr val="dk1"/>
              </a:buClr>
              <a:buSzPts val="1100"/>
              <a:buFont typeface="Roboto"/>
              <a:buChar char="●"/>
            </a:pPr>
            <a:r>
              <a:rPr lang="es" sz="1100">
                <a:latin typeface="Roboto"/>
                <a:ea typeface="Roboto"/>
                <a:cs typeface="Roboto"/>
                <a:sym typeface="Roboto"/>
              </a:rPr>
              <a:t>El</a:t>
            </a:r>
            <a:r>
              <a:rPr lang="es" sz="1100">
                <a:latin typeface="Roboto"/>
                <a:ea typeface="Roboto"/>
                <a:cs typeface="Roboto"/>
                <a:sym typeface="Roboto"/>
              </a:rPr>
              <a:t> trámite que desea realizar</a:t>
            </a:r>
            <a:endParaRPr sz="1100">
              <a:latin typeface="Roboto"/>
              <a:ea typeface="Roboto"/>
              <a:cs typeface="Roboto"/>
              <a:sym typeface="Roboto"/>
            </a:endParaRPr>
          </a:p>
          <a:p>
            <a:pPr indent="-155575" lvl="0" marL="179999" rtl="0" algn="just">
              <a:lnSpc>
                <a:spcPct val="115000"/>
              </a:lnSpc>
              <a:spcBef>
                <a:spcPts val="0"/>
              </a:spcBef>
              <a:spcAft>
                <a:spcPts val="0"/>
              </a:spcAft>
              <a:buClr>
                <a:schemeClr val="dk1"/>
              </a:buClr>
              <a:buSzPts val="1100"/>
              <a:buFont typeface="Roboto"/>
              <a:buChar char="●"/>
            </a:pPr>
            <a:r>
              <a:rPr lang="es" sz="1100">
                <a:latin typeface="Roboto"/>
                <a:ea typeface="Roboto"/>
                <a:cs typeface="Roboto"/>
                <a:sym typeface="Roboto"/>
              </a:rPr>
              <a:t>El ajuste razonable que desea solicitar</a:t>
            </a:r>
            <a:endParaRPr sz="1100">
              <a:latin typeface="Roboto"/>
              <a:ea typeface="Roboto"/>
              <a:cs typeface="Roboto"/>
              <a:sym typeface="Roboto"/>
            </a:endParaRPr>
          </a:p>
          <a:p>
            <a:pPr indent="-155575" lvl="0" marL="179999" rtl="0" algn="just">
              <a:lnSpc>
                <a:spcPct val="115000"/>
              </a:lnSpc>
              <a:spcBef>
                <a:spcPts val="0"/>
              </a:spcBef>
              <a:spcAft>
                <a:spcPts val="0"/>
              </a:spcAft>
              <a:buClr>
                <a:schemeClr val="dk1"/>
              </a:buClr>
              <a:buSzPts val="1100"/>
              <a:buFont typeface="Roboto"/>
              <a:buChar char="●"/>
            </a:pPr>
            <a:r>
              <a:rPr lang="es" sz="1100">
                <a:latin typeface="Roboto"/>
                <a:ea typeface="Roboto"/>
                <a:cs typeface="Roboto"/>
                <a:sym typeface="Roboto"/>
              </a:rPr>
              <a:t>El motivo por el cual requiere del  ajuste solicitado(s) para realizar el trámite señalado (la barrera que enfrenta).</a:t>
            </a:r>
            <a:endParaRPr sz="1100">
              <a:latin typeface="Roboto"/>
              <a:ea typeface="Roboto"/>
              <a:cs typeface="Roboto"/>
              <a:sym typeface="Roboto"/>
            </a:endParaRPr>
          </a:p>
        </p:txBody>
      </p:sp>
      <p:sp>
        <p:nvSpPr>
          <p:cNvPr id="427" name="Google Shape;427;p46"/>
          <p:cNvSpPr/>
          <p:nvPr/>
        </p:nvSpPr>
        <p:spPr>
          <a:xfrm>
            <a:off x="1765900" y="3348216"/>
            <a:ext cx="324300" cy="2985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3</a:t>
            </a:r>
            <a:endParaRPr b="1" sz="1200">
              <a:solidFill>
                <a:srgbClr val="FFFFFF"/>
              </a:solidFill>
              <a:latin typeface="Calibri"/>
              <a:ea typeface="Calibri"/>
              <a:cs typeface="Calibri"/>
              <a:sym typeface="Calibri"/>
            </a:endParaRPr>
          </a:p>
        </p:txBody>
      </p:sp>
      <p:sp>
        <p:nvSpPr>
          <p:cNvPr id="428" name="Google Shape;428;p46"/>
          <p:cNvSpPr txBox="1"/>
          <p:nvPr/>
        </p:nvSpPr>
        <p:spPr>
          <a:xfrm>
            <a:off x="5925301" y="4472975"/>
            <a:ext cx="2699400" cy="354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1200"/>
              </a:spcAft>
              <a:buNone/>
            </a:pPr>
            <a:r>
              <a:rPr b="1" lang="es" sz="1100">
                <a:solidFill>
                  <a:schemeClr val="dk1"/>
                </a:solidFill>
                <a:latin typeface="Roboto"/>
                <a:ea typeface="Roboto"/>
                <a:cs typeface="Roboto"/>
                <a:sym typeface="Roboto"/>
              </a:rPr>
              <a:t>Anexo Nº 2.</a:t>
            </a:r>
            <a:r>
              <a:rPr lang="es" sz="1100">
                <a:solidFill>
                  <a:schemeClr val="dk1"/>
                </a:solidFill>
                <a:latin typeface="Roboto"/>
                <a:ea typeface="Roboto"/>
                <a:cs typeface="Roboto"/>
                <a:sym typeface="Roboto"/>
              </a:rPr>
              <a:t> Solicitud de ajustes razonables</a:t>
            </a:r>
            <a:endParaRPr sz="900">
              <a:solidFill>
                <a:schemeClr val="dk1"/>
              </a:solidFill>
              <a:latin typeface="Roboto"/>
              <a:ea typeface="Roboto"/>
              <a:cs typeface="Roboto"/>
              <a:sym typeface="Roboto"/>
            </a:endParaRPr>
          </a:p>
        </p:txBody>
      </p:sp>
      <p:sp>
        <p:nvSpPr>
          <p:cNvPr id="429" name="Google Shape;429;p46"/>
          <p:cNvSpPr txBox="1"/>
          <p:nvPr/>
        </p:nvSpPr>
        <p:spPr>
          <a:xfrm>
            <a:off x="2201275" y="2103825"/>
            <a:ext cx="25926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solidFill>
                  <a:schemeClr val="dk1"/>
                </a:solidFill>
                <a:latin typeface="Roboto"/>
                <a:ea typeface="Roboto"/>
                <a:cs typeface="Roboto"/>
                <a:sym typeface="Roboto"/>
              </a:rPr>
              <a:t>El certificado de discapacidad, el carné de discapacidad del CONADIS, o una declaración jurada simple (Anexo N° 4)</a:t>
            </a:r>
            <a:endParaRPr sz="1100">
              <a:solidFill>
                <a:schemeClr val="dk1"/>
              </a:solidFill>
              <a:latin typeface="Roboto"/>
              <a:ea typeface="Roboto"/>
              <a:cs typeface="Roboto"/>
              <a:sym typeface="Roboto"/>
            </a:endParaRPr>
          </a:p>
        </p:txBody>
      </p:sp>
      <p:grpSp>
        <p:nvGrpSpPr>
          <p:cNvPr id="430" name="Google Shape;430;p46"/>
          <p:cNvGrpSpPr/>
          <p:nvPr/>
        </p:nvGrpSpPr>
        <p:grpSpPr>
          <a:xfrm>
            <a:off x="5738395" y="4473001"/>
            <a:ext cx="186915" cy="353946"/>
            <a:chOff x="1978925" y="1555588"/>
            <a:chExt cx="565552" cy="1180606"/>
          </a:xfrm>
        </p:grpSpPr>
        <p:sp>
          <p:nvSpPr>
            <p:cNvPr id="431" name="Google Shape;431;p46"/>
            <p:cNvSpPr/>
            <p:nvPr/>
          </p:nvSpPr>
          <p:spPr>
            <a:xfrm>
              <a:off x="1985530" y="1911962"/>
              <a:ext cx="218670" cy="467828"/>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6"/>
            <p:cNvSpPr/>
            <p:nvPr/>
          </p:nvSpPr>
          <p:spPr>
            <a:xfrm>
              <a:off x="1978925" y="1555588"/>
              <a:ext cx="565552" cy="1180606"/>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46"/>
          <p:cNvSpPr txBox="1"/>
          <p:nvPr/>
        </p:nvSpPr>
        <p:spPr>
          <a:xfrm>
            <a:off x="2180725" y="1331025"/>
            <a:ext cx="26337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solidFill>
                  <a:schemeClr val="dk1"/>
                </a:solidFill>
                <a:latin typeface="Roboto"/>
                <a:ea typeface="Roboto"/>
                <a:cs typeface="Roboto"/>
                <a:sym typeface="Roboto"/>
              </a:rPr>
              <a:t>La i</a:t>
            </a:r>
            <a:r>
              <a:rPr lang="es" sz="1100">
                <a:solidFill>
                  <a:schemeClr val="dk1"/>
                </a:solidFill>
                <a:latin typeface="Roboto"/>
                <a:ea typeface="Roboto"/>
                <a:cs typeface="Roboto"/>
                <a:sym typeface="Roboto"/>
              </a:rPr>
              <a:t>dentificación de la persona con discapacidad y de su apoyo, de ser el caso. </a:t>
            </a:r>
            <a:endParaRPr sz="1100">
              <a:solidFill>
                <a:schemeClr val="dk1"/>
              </a:solidFill>
              <a:latin typeface="Roboto"/>
              <a:ea typeface="Roboto"/>
              <a:cs typeface="Roboto"/>
              <a:sym typeface="Roboto"/>
            </a:endParaRPr>
          </a:p>
        </p:txBody>
      </p:sp>
      <p:sp>
        <p:nvSpPr>
          <p:cNvPr id="434" name="Google Shape;434;p46"/>
          <p:cNvSpPr txBox="1"/>
          <p:nvPr/>
        </p:nvSpPr>
        <p:spPr>
          <a:xfrm>
            <a:off x="2201275" y="4439325"/>
            <a:ext cx="25926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latin typeface="Roboto"/>
                <a:ea typeface="Roboto"/>
                <a:cs typeface="Roboto"/>
                <a:sym typeface="Roboto"/>
              </a:rPr>
              <a:t>Los datos de contacto de la persona con discapacidad (correo electrónico o número de celular o teléfono)</a:t>
            </a:r>
            <a:endParaRPr sz="1100">
              <a:solidFill>
                <a:schemeClr val="dk1"/>
              </a:solidFill>
              <a:latin typeface="Roboto"/>
              <a:ea typeface="Roboto"/>
              <a:cs typeface="Roboto"/>
              <a:sym typeface="Roboto"/>
            </a:endParaRPr>
          </a:p>
        </p:txBody>
      </p:sp>
      <p:sp>
        <p:nvSpPr>
          <p:cNvPr id="435" name="Google Shape;435;p46"/>
          <p:cNvSpPr/>
          <p:nvPr/>
        </p:nvSpPr>
        <p:spPr>
          <a:xfrm>
            <a:off x="1765900" y="4528466"/>
            <a:ext cx="324300" cy="2985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200">
                <a:solidFill>
                  <a:srgbClr val="FFFFFF"/>
                </a:solidFill>
                <a:latin typeface="Calibri"/>
                <a:ea typeface="Calibri"/>
                <a:cs typeface="Calibri"/>
                <a:sym typeface="Calibri"/>
              </a:rPr>
              <a:t>4</a:t>
            </a:r>
            <a:endParaRPr b="1" sz="12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7"/>
          <p:cNvSpPr txBox="1"/>
          <p:nvPr/>
        </p:nvSpPr>
        <p:spPr>
          <a:xfrm>
            <a:off x="297923" y="771575"/>
            <a:ext cx="8250600" cy="4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200">
                <a:solidFill>
                  <a:srgbClr val="0B5394"/>
                </a:solidFill>
                <a:latin typeface="Fira Sans Extra Condensed"/>
                <a:ea typeface="Fira Sans Extra Condensed"/>
                <a:cs typeface="Fira Sans Extra Condensed"/>
                <a:sym typeface="Fira Sans Extra Condensed"/>
              </a:rPr>
              <a:t>ETAPAS PARA LA ATENCIÓN ESPECIALIZADA</a:t>
            </a:r>
            <a:endParaRPr b="1" sz="2200">
              <a:solidFill>
                <a:srgbClr val="0B5394"/>
              </a:solidFill>
              <a:latin typeface="Fira Sans Extra Condensed"/>
              <a:ea typeface="Fira Sans Extra Condensed"/>
              <a:cs typeface="Fira Sans Extra Condensed"/>
              <a:sym typeface="Fira Sans Extra Condensed"/>
            </a:endParaRPr>
          </a:p>
        </p:txBody>
      </p:sp>
      <p:sp>
        <p:nvSpPr>
          <p:cNvPr id="441" name="Google Shape;441;p47"/>
          <p:cNvSpPr/>
          <p:nvPr/>
        </p:nvSpPr>
        <p:spPr>
          <a:xfrm>
            <a:off x="335650" y="1590250"/>
            <a:ext cx="2057266" cy="431094"/>
          </a:xfrm>
          <a:custGeom>
            <a:rect b="b" l="l" r="r" t="t"/>
            <a:pathLst>
              <a:path extrusionOk="0" h="10622" w="64699">
                <a:moveTo>
                  <a:pt x="0" y="1"/>
                </a:moveTo>
                <a:lnTo>
                  <a:pt x="0" y="10621"/>
                </a:lnTo>
                <a:lnTo>
                  <a:pt x="64699" y="10621"/>
                </a:lnTo>
                <a:lnTo>
                  <a:pt x="64699" y="1"/>
                </a:lnTo>
                <a:close/>
              </a:path>
            </a:pathLst>
          </a:custGeom>
          <a:solidFill>
            <a:srgbClr val="FB04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FFFFFF"/>
                </a:solidFill>
                <a:latin typeface="Fira Sans Extra Condensed Medium"/>
                <a:ea typeface="Fira Sans Extra Condensed Medium"/>
                <a:cs typeface="Fira Sans Extra Condensed Medium"/>
                <a:sym typeface="Fira Sans Extra Condensed Medium"/>
              </a:rPr>
              <a:t>RECEPCIÓN DE LA SOLICITUD Y VERIFICACIÓN DEL CONTENIDO</a:t>
            </a:r>
            <a:endParaRPr sz="1200">
              <a:solidFill>
                <a:srgbClr val="FFFFFF"/>
              </a:solidFill>
              <a:latin typeface="Fira Sans Extra Condensed Medium"/>
              <a:ea typeface="Fira Sans Extra Condensed Medium"/>
              <a:cs typeface="Fira Sans Extra Condensed Medium"/>
              <a:sym typeface="Fira Sans Extra Condensed Medium"/>
            </a:endParaRPr>
          </a:p>
        </p:txBody>
      </p:sp>
      <p:sp>
        <p:nvSpPr>
          <p:cNvPr id="442" name="Google Shape;442;p47"/>
          <p:cNvSpPr/>
          <p:nvPr/>
        </p:nvSpPr>
        <p:spPr>
          <a:xfrm>
            <a:off x="2531550" y="1590250"/>
            <a:ext cx="2057266" cy="431094"/>
          </a:xfrm>
          <a:custGeom>
            <a:rect b="b" l="l" r="r" t="t"/>
            <a:pathLst>
              <a:path extrusionOk="0" h="10622" w="64699">
                <a:moveTo>
                  <a:pt x="0" y="1"/>
                </a:moveTo>
                <a:lnTo>
                  <a:pt x="0" y="10621"/>
                </a:lnTo>
                <a:lnTo>
                  <a:pt x="64699" y="10621"/>
                </a:lnTo>
                <a:lnTo>
                  <a:pt x="64699" y="1"/>
                </a:lnTo>
                <a:close/>
              </a:path>
            </a:pathLst>
          </a:custGeom>
          <a:solidFill>
            <a:srgbClr val="FB044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300">
                <a:solidFill>
                  <a:srgbClr val="FFFFFF"/>
                </a:solidFill>
                <a:latin typeface="Fira Sans Extra Condensed Medium"/>
                <a:ea typeface="Fira Sans Extra Condensed Medium"/>
                <a:cs typeface="Fira Sans Extra Condensed Medium"/>
                <a:sym typeface="Fira Sans Extra Condensed Medium"/>
              </a:rPr>
              <a:t> EVALUACIÓN</a:t>
            </a:r>
            <a:endParaRPr sz="1300">
              <a:solidFill>
                <a:srgbClr val="FFFFFF"/>
              </a:solidFill>
              <a:latin typeface="Fira Sans Extra Condensed Medium"/>
              <a:ea typeface="Fira Sans Extra Condensed Medium"/>
              <a:cs typeface="Fira Sans Extra Condensed Medium"/>
              <a:sym typeface="Fira Sans Extra Condensed Medium"/>
            </a:endParaRPr>
          </a:p>
        </p:txBody>
      </p:sp>
      <p:sp>
        <p:nvSpPr>
          <p:cNvPr id="443" name="Google Shape;443;p47"/>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7"/>
          <p:cNvSpPr/>
          <p:nvPr/>
        </p:nvSpPr>
        <p:spPr>
          <a:xfrm>
            <a:off x="4727450" y="1590250"/>
            <a:ext cx="2057266" cy="431094"/>
          </a:xfrm>
          <a:custGeom>
            <a:rect b="b" l="l" r="r" t="t"/>
            <a:pathLst>
              <a:path extrusionOk="0" h="10622" w="64699">
                <a:moveTo>
                  <a:pt x="0" y="1"/>
                </a:moveTo>
                <a:lnTo>
                  <a:pt x="0" y="10621"/>
                </a:lnTo>
                <a:lnTo>
                  <a:pt x="64699" y="10621"/>
                </a:lnTo>
                <a:lnTo>
                  <a:pt x="64699" y="1"/>
                </a:lnTo>
                <a:close/>
              </a:path>
            </a:pathLst>
          </a:custGeom>
          <a:solidFill>
            <a:srgbClr val="FB044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 sz="1200">
                <a:solidFill>
                  <a:srgbClr val="FFFFFF"/>
                </a:solidFill>
                <a:latin typeface="Fira Sans Extra Condensed Medium"/>
                <a:ea typeface="Fira Sans Extra Condensed Medium"/>
                <a:cs typeface="Fira Sans Extra Condensed Medium"/>
                <a:sym typeface="Fira Sans Extra Condensed Medium"/>
              </a:rPr>
              <a:t>PRONUNCIAMIENTO</a:t>
            </a:r>
            <a:endParaRPr sz="1200">
              <a:solidFill>
                <a:srgbClr val="FFFFFF"/>
              </a:solidFill>
              <a:latin typeface="Fira Sans Extra Condensed Medium"/>
              <a:ea typeface="Fira Sans Extra Condensed Medium"/>
              <a:cs typeface="Fira Sans Extra Condensed Medium"/>
              <a:sym typeface="Fira Sans Extra Condensed Medium"/>
            </a:endParaRPr>
          </a:p>
        </p:txBody>
      </p:sp>
      <p:sp>
        <p:nvSpPr>
          <p:cNvPr id="445" name="Google Shape;445;p47"/>
          <p:cNvSpPr/>
          <p:nvPr/>
        </p:nvSpPr>
        <p:spPr>
          <a:xfrm>
            <a:off x="6923350" y="1590250"/>
            <a:ext cx="2057266" cy="431094"/>
          </a:xfrm>
          <a:custGeom>
            <a:rect b="b" l="l" r="r" t="t"/>
            <a:pathLst>
              <a:path extrusionOk="0" h="10622" w="64699">
                <a:moveTo>
                  <a:pt x="0" y="1"/>
                </a:moveTo>
                <a:lnTo>
                  <a:pt x="0" y="10621"/>
                </a:lnTo>
                <a:lnTo>
                  <a:pt x="64699" y="10621"/>
                </a:lnTo>
                <a:lnTo>
                  <a:pt x="64699" y="1"/>
                </a:lnTo>
                <a:close/>
              </a:path>
            </a:pathLst>
          </a:custGeom>
          <a:solidFill>
            <a:srgbClr val="FB044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 sz="1200">
                <a:solidFill>
                  <a:srgbClr val="FFFFFF"/>
                </a:solidFill>
                <a:latin typeface="Fira Sans Extra Condensed Medium"/>
                <a:ea typeface="Fira Sans Extra Condensed Medium"/>
                <a:cs typeface="Fira Sans Extra Condensed Medium"/>
                <a:sym typeface="Fira Sans Extra Condensed Medium"/>
              </a:rPr>
              <a:t>OTORGAMIENTO DE AJUSTES RAZONABLES</a:t>
            </a:r>
            <a:endParaRPr sz="1200">
              <a:solidFill>
                <a:srgbClr val="FFFFFF"/>
              </a:solidFill>
              <a:latin typeface="Fira Sans Extra Condensed Medium"/>
              <a:ea typeface="Fira Sans Extra Condensed Medium"/>
              <a:cs typeface="Fira Sans Extra Condensed Medium"/>
              <a:sym typeface="Fira Sans Extra Condensed Medium"/>
            </a:endParaRPr>
          </a:p>
        </p:txBody>
      </p:sp>
      <p:sp>
        <p:nvSpPr>
          <p:cNvPr id="446" name="Google Shape;446;p47"/>
          <p:cNvSpPr/>
          <p:nvPr/>
        </p:nvSpPr>
        <p:spPr>
          <a:xfrm>
            <a:off x="385525" y="2219125"/>
            <a:ext cx="2057400" cy="2640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just">
              <a:spcBef>
                <a:spcPts val="590"/>
              </a:spcBef>
              <a:spcAft>
                <a:spcPts val="0"/>
              </a:spcAft>
              <a:buNone/>
            </a:pPr>
            <a:r>
              <a:rPr b="1" lang="es" sz="900">
                <a:solidFill>
                  <a:schemeClr val="dk1"/>
                </a:solidFill>
                <a:latin typeface="Roboto"/>
                <a:ea typeface="Roboto"/>
                <a:cs typeface="Roboto"/>
                <a:sym typeface="Roboto"/>
              </a:rPr>
              <a:t>Canal presencial: </a:t>
            </a:r>
            <a:r>
              <a:rPr lang="es" sz="900">
                <a:solidFill>
                  <a:schemeClr val="dk1"/>
                </a:solidFill>
                <a:latin typeface="Roboto"/>
                <a:ea typeface="Roboto"/>
                <a:cs typeface="Roboto"/>
                <a:sym typeface="Roboto"/>
              </a:rPr>
              <a:t>Las solicitudes presentadas en la Mesa de Partes o la que haga sus veces.</a:t>
            </a:r>
            <a:endParaRPr b="1" sz="900">
              <a:solidFill>
                <a:schemeClr val="dk1"/>
              </a:solidFill>
              <a:latin typeface="Roboto"/>
              <a:ea typeface="Roboto"/>
              <a:cs typeface="Roboto"/>
              <a:sym typeface="Roboto"/>
            </a:endParaRPr>
          </a:p>
          <a:p>
            <a:pPr indent="0" lvl="0" marL="0" rtl="0" algn="just">
              <a:spcBef>
                <a:spcPts val="1000"/>
              </a:spcBef>
              <a:spcAft>
                <a:spcPts val="1000"/>
              </a:spcAft>
              <a:buNone/>
            </a:pPr>
            <a:r>
              <a:rPr b="1" lang="es" sz="900">
                <a:solidFill>
                  <a:schemeClr val="dk1"/>
                </a:solidFill>
                <a:latin typeface="Roboto"/>
                <a:ea typeface="Roboto"/>
                <a:cs typeface="Roboto"/>
                <a:sym typeface="Roboto"/>
              </a:rPr>
              <a:t>Canal virtual: </a:t>
            </a:r>
            <a:r>
              <a:rPr lang="es" sz="900">
                <a:solidFill>
                  <a:schemeClr val="dk1"/>
                </a:solidFill>
                <a:latin typeface="Roboto"/>
                <a:ea typeface="Roboto"/>
                <a:cs typeface="Roboto"/>
                <a:sym typeface="Roboto"/>
              </a:rPr>
              <a:t>Las solicitudes remitidas a través de las Mesas de Partes virtuales o mediante alguna otra plataforma virtual habilitada para la atención al ciudadano. </a:t>
            </a:r>
            <a:endParaRPr sz="1200">
              <a:latin typeface="Roboto"/>
              <a:ea typeface="Roboto"/>
              <a:cs typeface="Roboto"/>
              <a:sym typeface="Roboto"/>
            </a:endParaRPr>
          </a:p>
        </p:txBody>
      </p:sp>
      <p:sp>
        <p:nvSpPr>
          <p:cNvPr id="447" name="Google Shape;447;p47"/>
          <p:cNvSpPr/>
          <p:nvPr/>
        </p:nvSpPr>
        <p:spPr>
          <a:xfrm>
            <a:off x="2531488" y="2219125"/>
            <a:ext cx="2057400" cy="2640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marR="0" rtl="0" algn="just">
              <a:lnSpc>
                <a:spcPct val="105833"/>
              </a:lnSpc>
              <a:spcBef>
                <a:spcPts val="0"/>
              </a:spcBef>
              <a:spcAft>
                <a:spcPts val="1000"/>
              </a:spcAft>
              <a:buNone/>
            </a:pPr>
            <a:r>
              <a:rPr lang="es" sz="900">
                <a:solidFill>
                  <a:schemeClr val="dk1"/>
                </a:solidFill>
                <a:latin typeface="Roboto"/>
                <a:ea typeface="Roboto"/>
                <a:cs typeface="Roboto"/>
                <a:sym typeface="Roboto"/>
              </a:rPr>
              <a:t>El órgano responsable evalúa que las solicitudes de otorgamiento de ajustes razonables cumplan con los </a:t>
            </a:r>
            <a:r>
              <a:rPr b="1" lang="es" sz="900">
                <a:solidFill>
                  <a:schemeClr val="dk1"/>
                </a:solidFill>
                <a:latin typeface="Roboto"/>
                <a:ea typeface="Roboto"/>
                <a:cs typeface="Roboto"/>
                <a:sym typeface="Roboto"/>
              </a:rPr>
              <a:t>criterios de necesidad, idoneidad y proporcionalidad</a:t>
            </a:r>
            <a:r>
              <a:rPr lang="es" sz="900">
                <a:solidFill>
                  <a:schemeClr val="dk1"/>
                </a:solidFill>
                <a:latin typeface="Roboto"/>
                <a:ea typeface="Roboto"/>
                <a:cs typeface="Roboto"/>
                <a:sym typeface="Roboto"/>
              </a:rPr>
              <a:t>, a fin de determinar si estos pueden ser otorgados o si, en cambio, lo solicitado constituye una carga desproporcionada o indebida para la entidad.</a:t>
            </a:r>
            <a:br>
              <a:rPr lang="es" sz="900">
                <a:solidFill>
                  <a:schemeClr val="dk1"/>
                </a:solidFill>
                <a:latin typeface="Roboto"/>
                <a:ea typeface="Roboto"/>
                <a:cs typeface="Roboto"/>
                <a:sym typeface="Roboto"/>
              </a:rPr>
            </a:br>
            <a:r>
              <a:rPr b="1" lang="es" sz="900">
                <a:solidFill>
                  <a:schemeClr val="dk1"/>
                </a:solidFill>
                <a:latin typeface="Roboto"/>
                <a:ea typeface="Roboto"/>
                <a:cs typeface="Roboto"/>
                <a:sym typeface="Roboto"/>
              </a:rPr>
              <a:t>(Anexo N° 5)</a:t>
            </a:r>
            <a:endParaRPr b="1" sz="900">
              <a:solidFill>
                <a:schemeClr val="dk1"/>
              </a:solidFill>
              <a:latin typeface="Roboto"/>
              <a:ea typeface="Roboto"/>
              <a:cs typeface="Roboto"/>
              <a:sym typeface="Roboto"/>
            </a:endParaRPr>
          </a:p>
        </p:txBody>
      </p:sp>
      <p:sp>
        <p:nvSpPr>
          <p:cNvPr id="448" name="Google Shape;448;p47"/>
          <p:cNvSpPr/>
          <p:nvPr/>
        </p:nvSpPr>
        <p:spPr>
          <a:xfrm>
            <a:off x="6923250" y="2219125"/>
            <a:ext cx="2057400" cy="2640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1000"/>
              </a:spcAft>
              <a:buNone/>
            </a:pPr>
            <a:r>
              <a:rPr lang="es" sz="900">
                <a:solidFill>
                  <a:schemeClr val="dk1"/>
                </a:solidFill>
                <a:latin typeface="Roboto"/>
                <a:ea typeface="Roboto"/>
                <a:cs typeface="Roboto"/>
                <a:sym typeface="Roboto"/>
              </a:rPr>
              <a:t>El órgano responsable lidera el otorgamiento de los ajustes razonables a la persona con discapacidad, de acuerdo al plazo que haya sido consensuado con la persona.</a:t>
            </a:r>
            <a:endParaRPr b="1" sz="800">
              <a:solidFill>
                <a:schemeClr val="dk1"/>
              </a:solidFill>
              <a:latin typeface="Roboto"/>
              <a:ea typeface="Roboto"/>
              <a:cs typeface="Roboto"/>
              <a:sym typeface="Roboto"/>
            </a:endParaRPr>
          </a:p>
        </p:txBody>
      </p:sp>
      <p:sp>
        <p:nvSpPr>
          <p:cNvPr id="449" name="Google Shape;449;p47"/>
          <p:cNvSpPr/>
          <p:nvPr/>
        </p:nvSpPr>
        <p:spPr>
          <a:xfrm>
            <a:off x="4727375" y="2219125"/>
            <a:ext cx="2057400" cy="26403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marR="0" rtl="0" algn="just">
              <a:spcBef>
                <a:spcPts val="5"/>
              </a:spcBef>
              <a:spcAft>
                <a:spcPts val="0"/>
              </a:spcAft>
              <a:buNone/>
            </a:pPr>
            <a:r>
              <a:rPr b="1" lang="es" sz="900">
                <a:solidFill>
                  <a:schemeClr val="dk1"/>
                </a:solidFill>
                <a:latin typeface="Roboto"/>
                <a:ea typeface="Roboto"/>
                <a:cs typeface="Roboto"/>
                <a:sym typeface="Roboto"/>
              </a:rPr>
              <a:t>Solicitudes aceptadas: </a:t>
            </a:r>
            <a:r>
              <a:rPr lang="es" sz="900">
                <a:solidFill>
                  <a:schemeClr val="dk1"/>
                </a:solidFill>
                <a:latin typeface="Roboto"/>
                <a:ea typeface="Roboto"/>
                <a:cs typeface="Roboto"/>
                <a:sym typeface="Roboto"/>
              </a:rPr>
              <a:t>En </a:t>
            </a:r>
            <a:r>
              <a:rPr lang="es" sz="900">
                <a:solidFill>
                  <a:schemeClr val="dk1"/>
                </a:solidFill>
                <a:latin typeface="Roboto"/>
                <a:ea typeface="Roboto"/>
                <a:cs typeface="Roboto"/>
                <a:sym typeface="Roboto"/>
              </a:rPr>
              <a:t>el plazo máximo de tres (03) días hábiles después de ingresada la solicitud, la entidad comunica la procedencia y el plazo para el otorgamiento de los ajustes razonables. </a:t>
            </a:r>
            <a:endParaRPr sz="900">
              <a:solidFill>
                <a:schemeClr val="dk1"/>
              </a:solidFill>
              <a:latin typeface="Roboto"/>
              <a:ea typeface="Roboto"/>
              <a:cs typeface="Roboto"/>
              <a:sym typeface="Roboto"/>
            </a:endParaRPr>
          </a:p>
          <a:p>
            <a:pPr indent="0" lvl="0" marL="0" rtl="0" algn="just">
              <a:spcBef>
                <a:spcPts val="5"/>
              </a:spcBef>
              <a:spcAft>
                <a:spcPts val="0"/>
              </a:spcAft>
              <a:buNone/>
            </a:pPr>
            <a:r>
              <a:t/>
            </a:r>
            <a:endParaRPr sz="900">
              <a:solidFill>
                <a:schemeClr val="dk1"/>
              </a:solidFill>
              <a:latin typeface="Roboto"/>
              <a:ea typeface="Roboto"/>
              <a:cs typeface="Roboto"/>
              <a:sym typeface="Roboto"/>
            </a:endParaRPr>
          </a:p>
          <a:p>
            <a:pPr indent="0" lvl="0" marL="0" marR="0" rtl="0" algn="just">
              <a:spcBef>
                <a:spcPts val="5"/>
              </a:spcBef>
              <a:spcAft>
                <a:spcPts val="0"/>
              </a:spcAft>
              <a:buNone/>
            </a:pPr>
            <a:r>
              <a:rPr b="1" lang="es" sz="900">
                <a:solidFill>
                  <a:schemeClr val="dk1"/>
                </a:solidFill>
                <a:latin typeface="Roboto"/>
                <a:ea typeface="Roboto"/>
                <a:cs typeface="Roboto"/>
                <a:sym typeface="Roboto"/>
              </a:rPr>
              <a:t>Solicitudes que configuran una carga desproporcionada o indebida: </a:t>
            </a:r>
            <a:r>
              <a:rPr lang="es" sz="900">
                <a:solidFill>
                  <a:schemeClr val="dk1"/>
                </a:solidFill>
                <a:latin typeface="Roboto"/>
                <a:ea typeface="Roboto"/>
                <a:cs typeface="Roboto"/>
                <a:sym typeface="Roboto"/>
              </a:rPr>
              <a:t>Son comunicadas en el plazo máximo de tres (03) días hábiles después de ingresada la solicitud, y la entidad propone otras alternativas de ajustes razonables</a:t>
            </a:r>
            <a:endParaRPr sz="9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48"/>
          <p:cNvPicPr preferRelativeResize="0"/>
          <p:nvPr/>
        </p:nvPicPr>
        <p:blipFill rotWithShape="1">
          <a:blip r:embed="rId3">
            <a:alphaModFix/>
          </a:blip>
          <a:srcRect b="23768" l="57524" r="8012" t="63662"/>
          <a:stretch/>
        </p:blipFill>
        <p:spPr>
          <a:xfrm>
            <a:off x="5895850" y="3680550"/>
            <a:ext cx="2698598" cy="661851"/>
          </a:xfrm>
          <a:prstGeom prst="rect">
            <a:avLst/>
          </a:prstGeom>
          <a:noFill/>
          <a:ln>
            <a:noFill/>
          </a:ln>
        </p:spPr>
      </p:pic>
      <p:sp>
        <p:nvSpPr>
          <p:cNvPr id="455" name="Google Shape;455;p48"/>
          <p:cNvSpPr/>
          <p:nvPr/>
        </p:nvSpPr>
        <p:spPr>
          <a:xfrm>
            <a:off x="704275" y="387525"/>
            <a:ext cx="4123500" cy="398700"/>
          </a:xfrm>
          <a:prstGeom prst="roundRect">
            <a:avLst>
              <a:gd fmla="val 50000" name="adj"/>
            </a:avLst>
          </a:prstGeom>
          <a:solidFill>
            <a:srgbClr val="FB044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200">
              <a:solidFill>
                <a:srgbClr val="FFFFFF"/>
              </a:solidFill>
              <a:latin typeface="Fira Sans Extra Condensed Medium"/>
              <a:ea typeface="Fira Sans Extra Condensed Medium"/>
              <a:cs typeface="Fira Sans Extra Condensed Medium"/>
              <a:sym typeface="Fira Sans Extra Condensed Medium"/>
            </a:endParaRPr>
          </a:p>
        </p:txBody>
      </p:sp>
      <p:sp>
        <p:nvSpPr>
          <p:cNvPr id="456" name="Google Shape;456;p48"/>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8"/>
          <p:cNvSpPr/>
          <p:nvPr/>
        </p:nvSpPr>
        <p:spPr>
          <a:xfrm>
            <a:off x="859600" y="387525"/>
            <a:ext cx="3763379" cy="398830"/>
          </a:xfrm>
          <a:custGeom>
            <a:rect b="b" l="l" r="r" t="t"/>
            <a:pathLst>
              <a:path extrusionOk="0" h="10622" w="64699">
                <a:moveTo>
                  <a:pt x="0" y="1"/>
                </a:moveTo>
                <a:lnTo>
                  <a:pt x="0" y="10621"/>
                </a:lnTo>
                <a:lnTo>
                  <a:pt x="64699" y="10621"/>
                </a:lnTo>
                <a:lnTo>
                  <a:pt x="64699" y="1"/>
                </a:lnTo>
                <a:close/>
              </a:path>
            </a:pathLst>
          </a:custGeom>
          <a:solidFill>
            <a:srgbClr val="FB044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 sz="1200">
                <a:solidFill>
                  <a:srgbClr val="FFFFFF"/>
                </a:solidFill>
                <a:latin typeface="Fira Sans Extra Condensed Medium"/>
                <a:ea typeface="Fira Sans Extra Condensed Medium"/>
                <a:cs typeface="Fira Sans Extra Condensed Medium"/>
                <a:sym typeface="Fira Sans Extra Condensed Medium"/>
              </a:rPr>
              <a:t>CRITERIOS DE EVALUACIÓN</a:t>
            </a:r>
            <a:endParaRPr sz="1200">
              <a:solidFill>
                <a:srgbClr val="FFFFFF"/>
              </a:solidFill>
              <a:latin typeface="Fira Sans Extra Condensed Medium"/>
              <a:ea typeface="Fira Sans Extra Condensed Medium"/>
              <a:cs typeface="Fira Sans Extra Condensed Medium"/>
              <a:sym typeface="Fira Sans Extra Condensed Medium"/>
            </a:endParaRPr>
          </a:p>
        </p:txBody>
      </p:sp>
      <p:sp>
        <p:nvSpPr>
          <p:cNvPr id="458" name="Google Shape;458;p48"/>
          <p:cNvSpPr txBox="1"/>
          <p:nvPr/>
        </p:nvSpPr>
        <p:spPr>
          <a:xfrm>
            <a:off x="704275" y="968650"/>
            <a:ext cx="48999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solidFill>
                  <a:schemeClr val="dk1"/>
                </a:solidFill>
                <a:latin typeface="Roboto"/>
                <a:ea typeface="Roboto"/>
                <a:cs typeface="Roboto"/>
                <a:sym typeface="Roboto"/>
              </a:rPr>
              <a:t>La solicitud se evalúa en base a los criterios de</a:t>
            </a:r>
            <a:r>
              <a:rPr b="1" lang="es" sz="1100">
                <a:solidFill>
                  <a:schemeClr val="dk1"/>
                </a:solidFill>
                <a:latin typeface="Roboto"/>
                <a:ea typeface="Roboto"/>
                <a:cs typeface="Roboto"/>
                <a:sym typeface="Roboto"/>
              </a:rPr>
              <a:t> </a:t>
            </a:r>
            <a:r>
              <a:rPr b="1" lang="es" sz="1100">
                <a:solidFill>
                  <a:srgbClr val="6AA84F"/>
                </a:solidFill>
                <a:latin typeface="Roboto"/>
                <a:ea typeface="Roboto"/>
                <a:cs typeface="Roboto"/>
                <a:sym typeface="Roboto"/>
              </a:rPr>
              <a:t>idoneidad, necesidad y proporcionalidad</a:t>
            </a:r>
            <a:r>
              <a:rPr b="1" lang="es" sz="1100">
                <a:solidFill>
                  <a:schemeClr val="dk1"/>
                </a:solidFill>
                <a:latin typeface="Roboto"/>
                <a:ea typeface="Roboto"/>
                <a:cs typeface="Roboto"/>
                <a:sym typeface="Roboto"/>
              </a:rPr>
              <a:t>, </a:t>
            </a:r>
            <a:r>
              <a:rPr lang="es" sz="1100">
                <a:solidFill>
                  <a:schemeClr val="dk1"/>
                </a:solidFill>
                <a:latin typeface="Roboto"/>
                <a:ea typeface="Roboto"/>
                <a:cs typeface="Roboto"/>
                <a:sym typeface="Roboto"/>
              </a:rPr>
              <a:t>por medio de las siguientes preguntas a ser respondidas por la entidad:</a:t>
            </a:r>
            <a:endParaRPr>
              <a:latin typeface="Roboto"/>
              <a:ea typeface="Roboto"/>
              <a:cs typeface="Roboto"/>
              <a:sym typeface="Roboto"/>
            </a:endParaRPr>
          </a:p>
        </p:txBody>
      </p:sp>
      <p:pic>
        <p:nvPicPr>
          <p:cNvPr id="459" name="Google Shape;459;p48"/>
          <p:cNvPicPr preferRelativeResize="0"/>
          <p:nvPr/>
        </p:nvPicPr>
        <p:blipFill rotWithShape="1">
          <a:blip r:embed="rId4">
            <a:alphaModFix/>
          </a:blip>
          <a:srcRect b="11710" l="30633" r="27270" t="6683"/>
          <a:stretch/>
        </p:blipFill>
        <p:spPr>
          <a:xfrm>
            <a:off x="6194775" y="1775925"/>
            <a:ext cx="1177200" cy="2281975"/>
          </a:xfrm>
          <a:prstGeom prst="rect">
            <a:avLst/>
          </a:prstGeom>
          <a:noFill/>
          <a:ln>
            <a:noFill/>
          </a:ln>
        </p:spPr>
      </p:pic>
      <p:pic>
        <p:nvPicPr>
          <p:cNvPr id="460" name="Google Shape;460;p48"/>
          <p:cNvPicPr preferRelativeResize="0"/>
          <p:nvPr/>
        </p:nvPicPr>
        <p:blipFill rotWithShape="1">
          <a:blip r:embed="rId5">
            <a:alphaModFix/>
          </a:blip>
          <a:srcRect b="9033" l="29454" r="30817" t="0"/>
          <a:stretch/>
        </p:blipFill>
        <p:spPr>
          <a:xfrm>
            <a:off x="6990675" y="1775926"/>
            <a:ext cx="996567" cy="2281975"/>
          </a:xfrm>
          <a:prstGeom prst="rect">
            <a:avLst/>
          </a:prstGeom>
          <a:noFill/>
          <a:ln>
            <a:noFill/>
          </a:ln>
        </p:spPr>
      </p:pic>
      <p:sp>
        <p:nvSpPr>
          <p:cNvPr id="461" name="Google Shape;461;p48"/>
          <p:cNvSpPr txBox="1"/>
          <p:nvPr/>
        </p:nvSpPr>
        <p:spPr>
          <a:xfrm>
            <a:off x="1108375" y="1691250"/>
            <a:ext cx="44958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¿El motivo señalado por la persona le impide manifestar su voluntad en el trámite que desea realizar? </a:t>
            </a:r>
            <a:r>
              <a:rPr lang="es" sz="1100">
                <a:solidFill>
                  <a:schemeClr val="dk1"/>
                </a:solidFill>
                <a:latin typeface="Roboto"/>
                <a:ea typeface="Roboto"/>
                <a:cs typeface="Roboto"/>
                <a:sym typeface="Roboto"/>
              </a:rPr>
              <a:t>Es decir, ¿Se requiere un ajuste razonable para eliminar la barrera que enfrenta la persona?</a:t>
            </a:r>
            <a:endParaRPr>
              <a:latin typeface="Roboto"/>
              <a:ea typeface="Roboto"/>
              <a:cs typeface="Roboto"/>
              <a:sym typeface="Roboto"/>
            </a:endParaRPr>
          </a:p>
        </p:txBody>
      </p:sp>
      <p:sp>
        <p:nvSpPr>
          <p:cNvPr id="462" name="Google Shape;462;p48"/>
          <p:cNvSpPr txBox="1"/>
          <p:nvPr/>
        </p:nvSpPr>
        <p:spPr>
          <a:xfrm>
            <a:off x="1108375" y="2393525"/>
            <a:ext cx="44958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¿El ajuste razonable elimina la barrera que enfrenta la persona o resuelve su necesidad? </a:t>
            </a:r>
            <a:r>
              <a:rPr lang="es" sz="1100">
                <a:solidFill>
                  <a:schemeClr val="dk1"/>
                </a:solidFill>
                <a:latin typeface="Roboto"/>
                <a:ea typeface="Roboto"/>
                <a:cs typeface="Roboto"/>
                <a:sym typeface="Roboto"/>
              </a:rPr>
              <a:t>Es decir, ¿es eficaz en la eliminación de la barrera?</a:t>
            </a:r>
            <a:endParaRPr sz="1100">
              <a:solidFill>
                <a:schemeClr val="dk1"/>
              </a:solidFill>
              <a:latin typeface="Roboto"/>
              <a:ea typeface="Roboto"/>
              <a:cs typeface="Roboto"/>
              <a:sym typeface="Roboto"/>
            </a:endParaRPr>
          </a:p>
        </p:txBody>
      </p:sp>
      <p:sp>
        <p:nvSpPr>
          <p:cNvPr id="463" name="Google Shape;463;p48"/>
          <p:cNvSpPr txBox="1"/>
          <p:nvPr/>
        </p:nvSpPr>
        <p:spPr>
          <a:xfrm>
            <a:off x="1108375" y="3876950"/>
            <a:ext cx="44958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¿El otorgamiento del ajuste razonable configura un gasto presupuestal que impide o limita la provisión de servicios a otras personas? (</a:t>
            </a:r>
            <a:r>
              <a:rPr lang="es" sz="1100">
                <a:solidFill>
                  <a:schemeClr val="dk1"/>
                </a:solidFill>
                <a:latin typeface="Roboto"/>
                <a:ea typeface="Roboto"/>
                <a:cs typeface="Roboto"/>
                <a:sym typeface="Roboto"/>
              </a:rPr>
              <a:t>Que no se haya programado el presupuesto para otorgar ajustes razonables no justifica la denegación de la solicitud bajo este criterio)</a:t>
            </a:r>
            <a:endParaRPr sz="1100">
              <a:solidFill>
                <a:schemeClr val="dk1"/>
              </a:solidFill>
              <a:latin typeface="Roboto"/>
              <a:ea typeface="Roboto"/>
              <a:cs typeface="Roboto"/>
              <a:sym typeface="Roboto"/>
            </a:endParaRPr>
          </a:p>
        </p:txBody>
      </p:sp>
      <p:sp>
        <p:nvSpPr>
          <p:cNvPr id="464" name="Google Shape;464;p48"/>
          <p:cNvSpPr txBox="1"/>
          <p:nvPr/>
        </p:nvSpPr>
        <p:spPr>
          <a:xfrm>
            <a:off x="1108375" y="3095775"/>
            <a:ext cx="44958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De acuerdo a la barrera que enfrenta la persona, ¿Existen otras alternativas al ajuste razonable solicitado? </a:t>
            </a:r>
            <a:r>
              <a:rPr lang="es" sz="1100">
                <a:solidFill>
                  <a:schemeClr val="dk1"/>
                </a:solidFill>
                <a:latin typeface="Roboto"/>
                <a:ea typeface="Roboto"/>
                <a:cs typeface="Roboto"/>
                <a:sym typeface="Roboto"/>
              </a:rPr>
              <a:t>O sea, ¿El ajuste razonable solicitado no es la única alternativa para que la persona pueda manifestar su voluntad en la realización del trámite?</a:t>
            </a:r>
            <a:endParaRPr sz="1100">
              <a:solidFill>
                <a:schemeClr val="dk1"/>
              </a:solidFill>
              <a:latin typeface="Roboto"/>
              <a:ea typeface="Roboto"/>
              <a:cs typeface="Roboto"/>
              <a:sym typeface="Roboto"/>
            </a:endParaRPr>
          </a:p>
        </p:txBody>
      </p:sp>
      <p:pic>
        <p:nvPicPr>
          <p:cNvPr id="465" name="Google Shape;465;p48"/>
          <p:cNvPicPr preferRelativeResize="0"/>
          <p:nvPr/>
        </p:nvPicPr>
        <p:blipFill rotWithShape="1">
          <a:blip r:embed="rId6">
            <a:alphaModFix/>
          </a:blip>
          <a:srcRect b="77990" l="17912" r="72382" t="4933"/>
          <a:stretch/>
        </p:blipFill>
        <p:spPr>
          <a:xfrm>
            <a:off x="750725" y="1843750"/>
            <a:ext cx="357648" cy="354000"/>
          </a:xfrm>
          <a:prstGeom prst="rect">
            <a:avLst/>
          </a:prstGeom>
          <a:noFill/>
          <a:ln>
            <a:noFill/>
          </a:ln>
        </p:spPr>
      </p:pic>
      <p:pic>
        <p:nvPicPr>
          <p:cNvPr id="466" name="Google Shape;466;p48"/>
          <p:cNvPicPr preferRelativeResize="0"/>
          <p:nvPr/>
        </p:nvPicPr>
        <p:blipFill rotWithShape="1">
          <a:blip r:embed="rId6">
            <a:alphaModFix/>
          </a:blip>
          <a:srcRect b="56828" l="17667" r="72627" t="26094"/>
          <a:stretch/>
        </p:blipFill>
        <p:spPr>
          <a:xfrm>
            <a:off x="750725" y="2502912"/>
            <a:ext cx="357648" cy="354000"/>
          </a:xfrm>
          <a:prstGeom prst="rect">
            <a:avLst/>
          </a:prstGeom>
          <a:noFill/>
          <a:ln>
            <a:noFill/>
          </a:ln>
        </p:spPr>
      </p:pic>
      <p:pic>
        <p:nvPicPr>
          <p:cNvPr id="467" name="Google Shape;467;p48"/>
          <p:cNvPicPr preferRelativeResize="0"/>
          <p:nvPr/>
        </p:nvPicPr>
        <p:blipFill rotWithShape="1">
          <a:blip r:embed="rId6">
            <a:alphaModFix/>
          </a:blip>
          <a:srcRect b="32971" l="18250" r="72044" t="49952"/>
          <a:stretch/>
        </p:blipFill>
        <p:spPr>
          <a:xfrm>
            <a:off x="750725" y="3255275"/>
            <a:ext cx="357648" cy="354000"/>
          </a:xfrm>
          <a:prstGeom prst="rect">
            <a:avLst/>
          </a:prstGeom>
          <a:noFill/>
          <a:ln>
            <a:noFill/>
          </a:ln>
        </p:spPr>
      </p:pic>
      <p:pic>
        <p:nvPicPr>
          <p:cNvPr id="468" name="Google Shape;468;p48"/>
          <p:cNvPicPr preferRelativeResize="0"/>
          <p:nvPr/>
        </p:nvPicPr>
        <p:blipFill rotWithShape="1">
          <a:blip r:embed="rId6">
            <a:alphaModFix/>
          </a:blip>
          <a:srcRect b="6000" l="18057" r="72237" t="76922"/>
          <a:stretch/>
        </p:blipFill>
        <p:spPr>
          <a:xfrm>
            <a:off x="750725" y="4007662"/>
            <a:ext cx="357648" cy="35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9"/>
          <p:cNvSpPr txBox="1"/>
          <p:nvPr/>
        </p:nvSpPr>
        <p:spPr>
          <a:xfrm>
            <a:off x="2503000" y="3060200"/>
            <a:ext cx="4361400" cy="1089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4000">
                <a:latin typeface="Calibri"/>
                <a:ea typeface="Calibri"/>
                <a:cs typeface="Calibri"/>
                <a:sym typeface="Calibri"/>
              </a:rPr>
              <a:t>DENEGACIÓN DE AJUSTES</a:t>
            </a:r>
            <a:endParaRPr b="1" sz="4000">
              <a:latin typeface="Calibri"/>
              <a:ea typeface="Calibri"/>
              <a:cs typeface="Calibri"/>
              <a:sym typeface="Calibri"/>
            </a:endParaRPr>
          </a:p>
        </p:txBody>
      </p:sp>
      <p:sp>
        <p:nvSpPr>
          <p:cNvPr id="474" name="Google Shape;474;p49"/>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8</a:t>
            </a:r>
            <a:endParaRPr b="1" sz="6600">
              <a:solidFill>
                <a:srgbClr val="FFFFFF"/>
              </a:solidFill>
              <a:latin typeface="Calibri"/>
              <a:ea typeface="Calibri"/>
              <a:cs typeface="Calibri"/>
              <a:sym typeface="Calibri"/>
            </a:endParaRPr>
          </a:p>
        </p:txBody>
      </p:sp>
      <p:sp>
        <p:nvSpPr>
          <p:cNvPr id="475" name="Google Shape;475;p49"/>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50"/>
          <p:cNvPicPr preferRelativeResize="0"/>
          <p:nvPr/>
        </p:nvPicPr>
        <p:blipFill rotWithShape="1">
          <a:blip r:embed="rId3">
            <a:alphaModFix/>
          </a:blip>
          <a:srcRect b="23768" l="57524" r="8012" t="63662"/>
          <a:stretch/>
        </p:blipFill>
        <p:spPr>
          <a:xfrm>
            <a:off x="577185" y="4024918"/>
            <a:ext cx="1864378" cy="404087"/>
          </a:xfrm>
          <a:prstGeom prst="rect">
            <a:avLst/>
          </a:prstGeom>
          <a:noFill/>
          <a:ln>
            <a:noFill/>
          </a:ln>
        </p:spPr>
      </p:pic>
      <p:sp>
        <p:nvSpPr>
          <p:cNvPr id="481" name="Google Shape;481;p50"/>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0"/>
          <p:cNvSpPr txBox="1"/>
          <p:nvPr/>
        </p:nvSpPr>
        <p:spPr>
          <a:xfrm>
            <a:off x="1065575" y="495163"/>
            <a:ext cx="6600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300">
                <a:solidFill>
                  <a:schemeClr val="dk1"/>
                </a:solidFill>
                <a:latin typeface="Roboto"/>
                <a:ea typeface="Roboto"/>
                <a:cs typeface="Roboto"/>
                <a:sym typeface="Roboto"/>
              </a:rPr>
              <a:t>DENEGACIÓN DEL OTORGAMIENTO DE AJUSTES RAZONABLES</a:t>
            </a:r>
            <a:endParaRPr sz="1600">
              <a:latin typeface="Roboto"/>
              <a:ea typeface="Roboto"/>
              <a:cs typeface="Roboto"/>
              <a:sym typeface="Roboto"/>
            </a:endParaRPr>
          </a:p>
        </p:txBody>
      </p:sp>
      <p:sp>
        <p:nvSpPr>
          <p:cNvPr id="483" name="Google Shape;483;p50"/>
          <p:cNvSpPr/>
          <p:nvPr/>
        </p:nvSpPr>
        <p:spPr>
          <a:xfrm>
            <a:off x="1065563" y="1079988"/>
            <a:ext cx="7682522" cy="941222"/>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484" name="Google Shape;484;p50"/>
          <p:cNvSpPr txBox="1"/>
          <p:nvPr/>
        </p:nvSpPr>
        <p:spPr>
          <a:xfrm>
            <a:off x="1256362" y="1176363"/>
            <a:ext cx="71655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200">
                <a:solidFill>
                  <a:schemeClr val="dk1"/>
                </a:solidFill>
                <a:latin typeface="Roboto"/>
                <a:ea typeface="Roboto"/>
                <a:cs typeface="Roboto"/>
                <a:sym typeface="Roboto"/>
              </a:rPr>
              <a:t>Solo en casos de configurarse una </a:t>
            </a:r>
            <a:r>
              <a:rPr b="1" lang="es" sz="1200">
                <a:solidFill>
                  <a:schemeClr val="dk1"/>
                </a:solidFill>
                <a:latin typeface="Roboto"/>
                <a:ea typeface="Roboto"/>
                <a:cs typeface="Roboto"/>
                <a:sym typeface="Roboto"/>
              </a:rPr>
              <a:t>carga desproporcionada o indebida </a:t>
            </a:r>
            <a:r>
              <a:rPr lang="es" sz="1200">
                <a:solidFill>
                  <a:schemeClr val="dk1"/>
                </a:solidFill>
                <a:latin typeface="Roboto"/>
                <a:ea typeface="Roboto"/>
                <a:cs typeface="Roboto"/>
                <a:sym typeface="Roboto"/>
              </a:rPr>
              <a:t>(sustentada mediante el Formato de Evaluación del Anexo Nº 5), caso contrario, constituye un </a:t>
            </a:r>
            <a:r>
              <a:rPr b="1" lang="es" sz="1200">
                <a:solidFill>
                  <a:schemeClr val="dk1"/>
                </a:solidFill>
                <a:latin typeface="Roboto"/>
                <a:ea typeface="Roboto"/>
                <a:cs typeface="Roboto"/>
                <a:sym typeface="Roboto"/>
              </a:rPr>
              <a:t>acto de discriminación por motivos de discapacidad.</a:t>
            </a:r>
            <a:r>
              <a:rPr lang="es"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p:txBody>
      </p:sp>
      <p:pic>
        <p:nvPicPr>
          <p:cNvPr id="485" name="Google Shape;485;p50"/>
          <p:cNvPicPr preferRelativeResize="0"/>
          <p:nvPr/>
        </p:nvPicPr>
        <p:blipFill rotWithShape="1">
          <a:blip r:embed="rId4">
            <a:alphaModFix/>
          </a:blip>
          <a:srcRect b="36627" l="56766" r="16601" t="17044"/>
          <a:stretch/>
        </p:blipFill>
        <p:spPr>
          <a:xfrm>
            <a:off x="286825" y="306612"/>
            <a:ext cx="778752" cy="762035"/>
          </a:xfrm>
          <a:prstGeom prst="rect">
            <a:avLst/>
          </a:prstGeom>
          <a:noFill/>
          <a:ln>
            <a:noFill/>
          </a:ln>
        </p:spPr>
      </p:pic>
      <p:sp>
        <p:nvSpPr>
          <p:cNvPr id="486" name="Google Shape;486;p50"/>
          <p:cNvSpPr/>
          <p:nvPr/>
        </p:nvSpPr>
        <p:spPr>
          <a:xfrm>
            <a:off x="865763" y="1068639"/>
            <a:ext cx="390600" cy="384900"/>
          </a:xfrm>
          <a:prstGeom prst="ellipse">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t/>
            </a:r>
            <a:endParaRPr b="0" i="0" sz="1200" u="none" cap="none" strike="noStrike">
              <a:solidFill>
                <a:srgbClr val="FFFFFF"/>
              </a:solidFill>
              <a:latin typeface="Arial"/>
              <a:ea typeface="Arial"/>
              <a:cs typeface="Arial"/>
              <a:sym typeface="Arial"/>
            </a:endParaRPr>
          </a:p>
        </p:txBody>
      </p:sp>
      <p:pic>
        <p:nvPicPr>
          <p:cNvPr id="487" name="Google Shape;487;p50"/>
          <p:cNvPicPr preferRelativeResize="0"/>
          <p:nvPr/>
        </p:nvPicPr>
        <p:blipFill>
          <a:blip r:embed="rId5">
            <a:alphaModFix/>
          </a:blip>
          <a:stretch>
            <a:fillRect/>
          </a:stretch>
        </p:blipFill>
        <p:spPr>
          <a:xfrm>
            <a:off x="497700" y="3039375"/>
            <a:ext cx="1520294" cy="1535549"/>
          </a:xfrm>
          <a:prstGeom prst="rect">
            <a:avLst/>
          </a:prstGeom>
          <a:noFill/>
          <a:ln>
            <a:noFill/>
          </a:ln>
        </p:spPr>
      </p:pic>
      <p:pic>
        <p:nvPicPr>
          <p:cNvPr id="488" name="Google Shape;488;p50"/>
          <p:cNvPicPr preferRelativeResize="0"/>
          <p:nvPr/>
        </p:nvPicPr>
        <p:blipFill rotWithShape="1">
          <a:blip r:embed="rId6">
            <a:alphaModFix/>
          </a:blip>
          <a:srcRect b="10168" l="0" r="0" t="0"/>
          <a:stretch/>
        </p:blipFill>
        <p:spPr>
          <a:xfrm flipH="1">
            <a:off x="1191979" y="3039380"/>
            <a:ext cx="1375796" cy="1248321"/>
          </a:xfrm>
          <a:prstGeom prst="rect">
            <a:avLst/>
          </a:prstGeom>
          <a:noFill/>
          <a:ln>
            <a:noFill/>
          </a:ln>
        </p:spPr>
      </p:pic>
      <p:sp>
        <p:nvSpPr>
          <p:cNvPr id="489" name="Google Shape;489;p50"/>
          <p:cNvSpPr/>
          <p:nvPr/>
        </p:nvSpPr>
        <p:spPr>
          <a:xfrm>
            <a:off x="3057100" y="2663650"/>
            <a:ext cx="5368987" cy="1765414"/>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490" name="Google Shape;490;p50"/>
          <p:cNvSpPr txBox="1"/>
          <p:nvPr/>
        </p:nvSpPr>
        <p:spPr>
          <a:xfrm>
            <a:off x="3173375" y="2726525"/>
            <a:ext cx="5014500" cy="1662300"/>
          </a:xfrm>
          <a:prstGeom prst="rect">
            <a:avLst/>
          </a:prstGeom>
          <a:noFill/>
          <a:ln>
            <a:noFill/>
          </a:ln>
        </p:spPr>
        <p:txBody>
          <a:bodyPr anchorCtr="0" anchor="t" bIns="91425" lIns="91425" spcFirstLastPara="1" rIns="91425" wrap="square" tIns="91425">
            <a:spAutoFit/>
          </a:bodyPr>
          <a:lstStyle/>
          <a:p>
            <a:pPr indent="-304800" lvl="0" marL="457200" rtl="0" algn="just">
              <a:spcBef>
                <a:spcPts val="0"/>
              </a:spcBef>
              <a:spcAft>
                <a:spcPts val="0"/>
              </a:spcAft>
              <a:buClr>
                <a:schemeClr val="dk1"/>
              </a:buClr>
              <a:buSzPts val="1200"/>
              <a:buFont typeface="Roboto"/>
              <a:buChar char="●"/>
            </a:pPr>
            <a:r>
              <a:rPr lang="es" sz="1200">
                <a:solidFill>
                  <a:schemeClr val="dk1"/>
                </a:solidFill>
                <a:latin typeface="Roboto"/>
                <a:ea typeface="Roboto"/>
                <a:cs typeface="Roboto"/>
                <a:sym typeface="Roboto"/>
              </a:rPr>
              <a:t>No iniciar la atención de las solicitudes de otorgamiento de ajustes razonables y/o dilatar el efectivo otorgamiento de los mismos</a:t>
            </a:r>
            <a:endParaRPr sz="1200">
              <a:solidFill>
                <a:schemeClr val="dk1"/>
              </a:solidFill>
              <a:latin typeface="Roboto"/>
              <a:ea typeface="Roboto"/>
              <a:cs typeface="Roboto"/>
              <a:sym typeface="Roboto"/>
            </a:endParaRPr>
          </a:p>
          <a:p>
            <a:pPr indent="-304800" lvl="0" marL="457200" rtl="0" algn="just">
              <a:spcBef>
                <a:spcPts val="0"/>
              </a:spcBef>
              <a:spcAft>
                <a:spcPts val="0"/>
              </a:spcAft>
              <a:buClr>
                <a:schemeClr val="dk1"/>
              </a:buClr>
              <a:buSzPts val="1200"/>
              <a:buFont typeface="Roboto"/>
              <a:buChar char="●"/>
            </a:pPr>
            <a:r>
              <a:rPr lang="es" sz="1200">
                <a:solidFill>
                  <a:schemeClr val="dk1"/>
                </a:solidFill>
                <a:latin typeface="Roboto"/>
                <a:ea typeface="Roboto"/>
                <a:cs typeface="Roboto"/>
                <a:sym typeface="Roboto"/>
              </a:rPr>
              <a:t>Imcumplir injustificadamente los plazos establecidos en el protocolo.</a:t>
            </a:r>
            <a:endParaRPr sz="1200">
              <a:solidFill>
                <a:schemeClr val="dk1"/>
              </a:solidFill>
              <a:latin typeface="Roboto"/>
              <a:ea typeface="Roboto"/>
              <a:cs typeface="Roboto"/>
              <a:sym typeface="Roboto"/>
            </a:endParaRPr>
          </a:p>
          <a:p>
            <a:pPr indent="-304800" lvl="0" marL="457200" rtl="0" algn="just">
              <a:spcBef>
                <a:spcPts val="0"/>
              </a:spcBef>
              <a:spcAft>
                <a:spcPts val="0"/>
              </a:spcAft>
              <a:buClr>
                <a:schemeClr val="dk1"/>
              </a:buClr>
              <a:buSzPts val="1200"/>
              <a:buFont typeface="Roboto"/>
              <a:buChar char="●"/>
            </a:pPr>
            <a:r>
              <a:rPr lang="es" sz="1200">
                <a:solidFill>
                  <a:schemeClr val="dk1"/>
                </a:solidFill>
                <a:latin typeface="Roboto"/>
                <a:ea typeface="Roboto"/>
                <a:cs typeface="Roboto"/>
                <a:sym typeface="Roboto"/>
              </a:rPr>
              <a:t>No justificar la denegación de solicitudes de otorgamiento de ajustes razonables.</a:t>
            </a:r>
            <a:endParaRPr sz="1200">
              <a:solidFill>
                <a:schemeClr val="dk1"/>
              </a:solidFill>
              <a:latin typeface="Roboto"/>
              <a:ea typeface="Roboto"/>
              <a:cs typeface="Roboto"/>
              <a:sym typeface="Roboto"/>
            </a:endParaRPr>
          </a:p>
          <a:p>
            <a:pPr indent="-304800" lvl="0" marL="457200" rtl="0" algn="just">
              <a:spcBef>
                <a:spcPts val="0"/>
              </a:spcBef>
              <a:spcAft>
                <a:spcPts val="0"/>
              </a:spcAft>
              <a:buClr>
                <a:schemeClr val="dk1"/>
              </a:buClr>
              <a:buSzPts val="1200"/>
              <a:buFont typeface="Roboto"/>
              <a:buChar char="●"/>
            </a:pPr>
            <a:r>
              <a:rPr lang="es" sz="1200">
                <a:solidFill>
                  <a:schemeClr val="dk1"/>
                </a:solidFill>
                <a:latin typeface="Roboto"/>
                <a:ea typeface="Roboto"/>
                <a:cs typeface="Roboto"/>
                <a:sym typeface="Roboto"/>
              </a:rPr>
              <a:t>No brindar alternativas a la solicitud de ajustes razonables.</a:t>
            </a:r>
            <a:endParaRPr sz="1200">
              <a:solidFill>
                <a:schemeClr val="dk1"/>
              </a:solidFill>
              <a:latin typeface="Roboto"/>
              <a:ea typeface="Roboto"/>
              <a:cs typeface="Roboto"/>
              <a:sym typeface="Roboto"/>
            </a:endParaRPr>
          </a:p>
        </p:txBody>
      </p:sp>
      <p:sp>
        <p:nvSpPr>
          <p:cNvPr id="491" name="Google Shape;491;p50"/>
          <p:cNvSpPr txBox="1"/>
          <p:nvPr/>
        </p:nvSpPr>
        <p:spPr>
          <a:xfrm>
            <a:off x="3295675" y="2214300"/>
            <a:ext cx="5369100" cy="384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300">
                <a:solidFill>
                  <a:schemeClr val="dk1"/>
                </a:solidFill>
                <a:latin typeface="Roboto"/>
                <a:ea typeface="Roboto"/>
                <a:cs typeface="Roboto"/>
                <a:sym typeface="Roboto"/>
              </a:rPr>
              <a:t>¿Cuáles son los actos de denegación injustificada?</a:t>
            </a:r>
            <a:endParaRPr sz="1300">
              <a:solidFill>
                <a:schemeClr val="dk1"/>
              </a:solidFill>
              <a:latin typeface="Roboto"/>
              <a:ea typeface="Roboto"/>
              <a:cs typeface="Roboto"/>
              <a:sym typeface="Roboto"/>
            </a:endParaRPr>
          </a:p>
        </p:txBody>
      </p:sp>
      <p:sp>
        <p:nvSpPr>
          <p:cNvPr id="492" name="Google Shape;492;p50"/>
          <p:cNvSpPr/>
          <p:nvPr/>
        </p:nvSpPr>
        <p:spPr>
          <a:xfrm>
            <a:off x="2891800" y="2494652"/>
            <a:ext cx="390600" cy="384900"/>
          </a:xfrm>
          <a:prstGeom prst="ellipse">
            <a:avLst/>
          </a:prstGeom>
          <a:solidFill>
            <a:srgbClr val="EC3A3B"/>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t/>
            </a:r>
            <a:endParaRPr i="0" sz="1200" u="none" cap="none" strike="noStrike">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1"/>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1"/>
          <p:cNvSpPr txBox="1"/>
          <p:nvPr/>
        </p:nvSpPr>
        <p:spPr>
          <a:xfrm>
            <a:off x="1506775" y="952375"/>
            <a:ext cx="6914100" cy="785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300">
                <a:solidFill>
                  <a:schemeClr val="dk1"/>
                </a:solidFill>
                <a:latin typeface="Roboto"/>
                <a:ea typeface="Roboto"/>
                <a:cs typeface="Roboto"/>
                <a:sym typeface="Roboto"/>
              </a:rPr>
              <a:t>¿Qué </a:t>
            </a:r>
            <a:r>
              <a:rPr b="1" lang="es" sz="1300">
                <a:solidFill>
                  <a:schemeClr val="dk1"/>
                </a:solidFill>
                <a:latin typeface="Roboto"/>
                <a:ea typeface="Roboto"/>
                <a:cs typeface="Roboto"/>
                <a:sym typeface="Roboto"/>
              </a:rPr>
              <a:t>hacer ante la denegatoria de otorgamiento de ajustes razonables por la configuración de una carga desproporcionada o indebida o actos de denegación injustificada</a:t>
            </a:r>
            <a:r>
              <a:rPr b="1" lang="es" sz="1300">
                <a:solidFill>
                  <a:schemeClr val="dk1"/>
                </a:solidFill>
                <a:latin typeface="Roboto"/>
                <a:ea typeface="Roboto"/>
                <a:cs typeface="Roboto"/>
                <a:sym typeface="Roboto"/>
              </a:rPr>
              <a:t>?</a:t>
            </a:r>
            <a:endParaRPr b="1" sz="1300">
              <a:solidFill>
                <a:schemeClr val="dk1"/>
              </a:solidFill>
              <a:latin typeface="Roboto"/>
              <a:ea typeface="Roboto"/>
              <a:cs typeface="Roboto"/>
              <a:sym typeface="Roboto"/>
            </a:endParaRPr>
          </a:p>
        </p:txBody>
      </p:sp>
      <p:pic>
        <p:nvPicPr>
          <p:cNvPr id="499" name="Google Shape;499;p51"/>
          <p:cNvPicPr preferRelativeResize="0"/>
          <p:nvPr/>
        </p:nvPicPr>
        <p:blipFill rotWithShape="1">
          <a:blip r:embed="rId3">
            <a:alphaModFix/>
          </a:blip>
          <a:srcRect b="36627" l="56766" r="16601" t="17044"/>
          <a:stretch/>
        </p:blipFill>
        <p:spPr>
          <a:xfrm>
            <a:off x="628175" y="914262"/>
            <a:ext cx="778752" cy="762035"/>
          </a:xfrm>
          <a:prstGeom prst="rect">
            <a:avLst/>
          </a:prstGeom>
          <a:noFill/>
          <a:ln>
            <a:noFill/>
          </a:ln>
        </p:spPr>
      </p:pic>
      <p:sp>
        <p:nvSpPr>
          <p:cNvPr id="500" name="Google Shape;500;p51"/>
          <p:cNvSpPr/>
          <p:nvPr/>
        </p:nvSpPr>
        <p:spPr>
          <a:xfrm>
            <a:off x="1054250" y="2312075"/>
            <a:ext cx="5368987" cy="1533728"/>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01" name="Google Shape;501;p51"/>
          <p:cNvSpPr txBox="1"/>
          <p:nvPr/>
        </p:nvSpPr>
        <p:spPr>
          <a:xfrm>
            <a:off x="1231488" y="2524838"/>
            <a:ext cx="50145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200">
                <a:solidFill>
                  <a:schemeClr val="dk1"/>
                </a:solidFill>
                <a:latin typeface="Roboto"/>
                <a:ea typeface="Roboto"/>
                <a:cs typeface="Roboto"/>
                <a:sym typeface="Roboto"/>
              </a:rPr>
              <a:t>Si se ha denegado la solicitud de ajustes razonables a la persona con discapacidad por suponer una carga indebida o desproporcionada y no existir opciones con las que el solicitante esté conforme, o existan actos de denegación injustificada, la persona solicitante puede </a:t>
            </a:r>
            <a:r>
              <a:rPr b="1" lang="es" sz="1200">
                <a:solidFill>
                  <a:schemeClr val="dk1"/>
                </a:solidFill>
                <a:latin typeface="Roboto"/>
                <a:ea typeface="Roboto"/>
                <a:cs typeface="Roboto"/>
                <a:sym typeface="Roboto"/>
              </a:rPr>
              <a:t>registrar un reclamo en el Libro de Reclamaciones de la entidad.</a:t>
            </a:r>
            <a:endParaRPr b="1" sz="1200">
              <a:solidFill>
                <a:schemeClr val="dk1"/>
              </a:solidFill>
              <a:latin typeface="Roboto"/>
              <a:ea typeface="Roboto"/>
              <a:cs typeface="Roboto"/>
              <a:sym typeface="Roboto"/>
            </a:endParaRPr>
          </a:p>
        </p:txBody>
      </p:sp>
      <p:sp>
        <p:nvSpPr>
          <p:cNvPr id="502" name="Google Shape;502;p51"/>
          <p:cNvSpPr/>
          <p:nvPr/>
        </p:nvSpPr>
        <p:spPr>
          <a:xfrm>
            <a:off x="913525" y="2136227"/>
            <a:ext cx="390600" cy="384900"/>
          </a:xfrm>
          <a:prstGeom prst="ellipse">
            <a:avLst/>
          </a:prstGeom>
          <a:solidFill>
            <a:srgbClr val="EC3A3B"/>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t/>
            </a:r>
            <a:endParaRPr b="0" i="0" sz="1200" u="none" cap="none" strike="noStrike">
              <a:solidFill>
                <a:srgbClr val="FFFFFF"/>
              </a:solidFill>
              <a:latin typeface="Arial"/>
              <a:ea typeface="Arial"/>
              <a:cs typeface="Arial"/>
              <a:sym typeface="Arial"/>
            </a:endParaRPr>
          </a:p>
        </p:txBody>
      </p:sp>
      <p:pic>
        <p:nvPicPr>
          <p:cNvPr id="503" name="Google Shape;503;p51"/>
          <p:cNvPicPr preferRelativeResize="0"/>
          <p:nvPr/>
        </p:nvPicPr>
        <p:blipFill rotWithShape="1">
          <a:blip r:embed="rId4">
            <a:alphaModFix/>
          </a:blip>
          <a:srcRect b="23768" l="57524" r="8012" t="63662"/>
          <a:stretch/>
        </p:blipFill>
        <p:spPr>
          <a:xfrm>
            <a:off x="6634850" y="3699554"/>
            <a:ext cx="2168050" cy="475370"/>
          </a:xfrm>
          <a:prstGeom prst="rect">
            <a:avLst/>
          </a:prstGeom>
          <a:noFill/>
          <a:ln>
            <a:noFill/>
          </a:ln>
        </p:spPr>
      </p:pic>
      <p:pic>
        <p:nvPicPr>
          <p:cNvPr id="504" name="Google Shape;504;p51"/>
          <p:cNvPicPr preferRelativeResize="0"/>
          <p:nvPr/>
        </p:nvPicPr>
        <p:blipFill rotWithShape="1">
          <a:blip r:embed="rId5">
            <a:alphaModFix/>
          </a:blip>
          <a:srcRect b="9902" l="32954" r="28814" t="4510"/>
          <a:stretch/>
        </p:blipFill>
        <p:spPr>
          <a:xfrm>
            <a:off x="7300301" y="2312075"/>
            <a:ext cx="732353" cy="16752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2"/>
          <p:cNvSpPr txBox="1"/>
          <p:nvPr/>
        </p:nvSpPr>
        <p:spPr>
          <a:xfrm>
            <a:off x="2503000" y="3060200"/>
            <a:ext cx="4361400" cy="1089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4000">
                <a:latin typeface="Calibri"/>
                <a:ea typeface="Calibri"/>
                <a:cs typeface="Calibri"/>
                <a:sym typeface="Calibri"/>
              </a:rPr>
              <a:t>IMPLEMENTACIÓN Y SOSTENIBILIDAD</a:t>
            </a:r>
            <a:endParaRPr b="1" sz="4000">
              <a:latin typeface="Calibri"/>
              <a:ea typeface="Calibri"/>
              <a:cs typeface="Calibri"/>
              <a:sym typeface="Calibri"/>
            </a:endParaRPr>
          </a:p>
        </p:txBody>
      </p:sp>
      <p:sp>
        <p:nvSpPr>
          <p:cNvPr id="510" name="Google Shape;510;p52"/>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9</a:t>
            </a:r>
            <a:endParaRPr b="1" sz="6600">
              <a:solidFill>
                <a:srgbClr val="FFFFFF"/>
              </a:solidFill>
              <a:latin typeface="Calibri"/>
              <a:ea typeface="Calibri"/>
              <a:cs typeface="Calibri"/>
              <a:sym typeface="Calibri"/>
            </a:endParaRPr>
          </a:p>
        </p:txBody>
      </p:sp>
      <p:sp>
        <p:nvSpPr>
          <p:cNvPr id="511" name="Google Shape;511;p52"/>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3"/>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3"/>
          <p:cNvSpPr txBox="1"/>
          <p:nvPr/>
        </p:nvSpPr>
        <p:spPr>
          <a:xfrm>
            <a:off x="576952" y="311975"/>
            <a:ext cx="5262900" cy="4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300">
                <a:solidFill>
                  <a:srgbClr val="0B5394"/>
                </a:solidFill>
                <a:latin typeface="Fira Sans Extra Condensed"/>
                <a:ea typeface="Fira Sans Extra Condensed"/>
                <a:cs typeface="Fira Sans Extra Condensed"/>
                <a:sym typeface="Fira Sans Extra Condensed"/>
              </a:rPr>
              <a:t>Implementación y sostenibilidad</a:t>
            </a:r>
            <a:endParaRPr b="1" sz="2300">
              <a:solidFill>
                <a:srgbClr val="0B5394"/>
              </a:solidFill>
              <a:latin typeface="Fira Sans Extra Condensed"/>
              <a:ea typeface="Fira Sans Extra Condensed"/>
              <a:cs typeface="Fira Sans Extra Condensed"/>
              <a:sym typeface="Fira Sans Extra Condensed"/>
            </a:endParaRPr>
          </a:p>
        </p:txBody>
      </p:sp>
      <p:sp>
        <p:nvSpPr>
          <p:cNvPr id="518" name="Google Shape;518;p53"/>
          <p:cNvSpPr/>
          <p:nvPr/>
        </p:nvSpPr>
        <p:spPr>
          <a:xfrm>
            <a:off x="854650" y="1134250"/>
            <a:ext cx="4475841" cy="754164"/>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19" name="Google Shape;519;p53"/>
          <p:cNvSpPr/>
          <p:nvPr/>
        </p:nvSpPr>
        <p:spPr>
          <a:xfrm>
            <a:off x="854650" y="3179782"/>
            <a:ext cx="4475841" cy="1126617"/>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20" name="Google Shape;520;p53"/>
          <p:cNvSpPr txBox="1"/>
          <p:nvPr/>
        </p:nvSpPr>
        <p:spPr>
          <a:xfrm>
            <a:off x="1094804" y="1167175"/>
            <a:ext cx="4235400" cy="49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Dotación de recursos. </a:t>
            </a:r>
            <a:r>
              <a:rPr lang="es" sz="1000">
                <a:solidFill>
                  <a:schemeClr val="dk1"/>
                </a:solidFill>
                <a:latin typeface="Roboto"/>
                <a:ea typeface="Roboto"/>
                <a:cs typeface="Roboto"/>
                <a:sym typeface="Roboto"/>
              </a:rPr>
              <a:t>El financiamiento para el otorgamiento de los ajustes razonables se encuentra a cargo de cada entidad</a:t>
            </a:r>
            <a:endParaRPr sz="1000">
              <a:solidFill>
                <a:schemeClr val="dk1"/>
              </a:solidFill>
              <a:latin typeface="Roboto"/>
              <a:ea typeface="Roboto"/>
              <a:cs typeface="Roboto"/>
              <a:sym typeface="Roboto"/>
            </a:endParaRPr>
          </a:p>
        </p:txBody>
      </p:sp>
      <p:sp>
        <p:nvSpPr>
          <p:cNvPr id="521" name="Google Shape;521;p53"/>
          <p:cNvSpPr txBox="1"/>
          <p:nvPr/>
        </p:nvSpPr>
        <p:spPr>
          <a:xfrm>
            <a:off x="1106638" y="3247783"/>
            <a:ext cx="4235400" cy="970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Asistencia técnica. </a:t>
            </a:r>
            <a:r>
              <a:rPr lang="es" sz="1000">
                <a:solidFill>
                  <a:schemeClr val="dk1"/>
                </a:solidFill>
                <a:latin typeface="Roboto"/>
                <a:ea typeface="Roboto"/>
                <a:cs typeface="Roboto"/>
                <a:sym typeface="Roboto"/>
              </a:rPr>
              <a:t>El CONADIS brinda asistencia técnica a las entidades públicas y privadas (apoyodpd@conadisperu.gob.pe). Igualmente, las entidades pueden solicitar asistencia a algún otro organismo especializado en materia de discapacidad respecto a los ajustes razonables que se proponen.</a:t>
            </a:r>
            <a:endParaRPr sz="1000">
              <a:latin typeface="Roboto"/>
              <a:ea typeface="Roboto"/>
              <a:cs typeface="Roboto"/>
              <a:sym typeface="Roboto"/>
            </a:endParaRPr>
          </a:p>
        </p:txBody>
      </p:sp>
      <p:sp>
        <p:nvSpPr>
          <p:cNvPr id="522" name="Google Shape;522;p53"/>
          <p:cNvSpPr/>
          <p:nvPr/>
        </p:nvSpPr>
        <p:spPr>
          <a:xfrm>
            <a:off x="696450" y="1204541"/>
            <a:ext cx="324300" cy="298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1</a:t>
            </a:r>
            <a:endParaRPr i="0" sz="1300" u="none" cap="none" strike="noStrike">
              <a:solidFill>
                <a:srgbClr val="FFFFFF"/>
              </a:solidFill>
              <a:latin typeface="Roboto"/>
              <a:ea typeface="Roboto"/>
              <a:cs typeface="Roboto"/>
              <a:sym typeface="Roboto"/>
            </a:endParaRPr>
          </a:p>
        </p:txBody>
      </p:sp>
      <p:sp>
        <p:nvSpPr>
          <p:cNvPr id="523" name="Google Shape;523;p53"/>
          <p:cNvSpPr/>
          <p:nvPr/>
        </p:nvSpPr>
        <p:spPr>
          <a:xfrm>
            <a:off x="696438" y="3250078"/>
            <a:ext cx="324300" cy="2985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3</a:t>
            </a:r>
            <a:endParaRPr i="0" sz="1300" u="none" cap="none" strike="noStrike">
              <a:solidFill>
                <a:srgbClr val="FFFFFF"/>
              </a:solidFill>
              <a:latin typeface="Roboto"/>
              <a:ea typeface="Roboto"/>
              <a:cs typeface="Roboto"/>
              <a:sym typeface="Roboto"/>
            </a:endParaRPr>
          </a:p>
        </p:txBody>
      </p:sp>
      <p:sp>
        <p:nvSpPr>
          <p:cNvPr id="524" name="Google Shape;524;p53"/>
          <p:cNvSpPr/>
          <p:nvPr/>
        </p:nvSpPr>
        <p:spPr>
          <a:xfrm>
            <a:off x="854712" y="2250404"/>
            <a:ext cx="4475841" cy="615533"/>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25" name="Google Shape;525;p53"/>
          <p:cNvSpPr/>
          <p:nvPr/>
        </p:nvSpPr>
        <p:spPr>
          <a:xfrm>
            <a:off x="696450" y="2320728"/>
            <a:ext cx="324300" cy="298500"/>
          </a:xfrm>
          <a:prstGeom prst="ellipse">
            <a:avLst/>
          </a:prstGeom>
          <a:solidFill>
            <a:srgbClr val="A64D79"/>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2</a:t>
            </a:r>
            <a:endParaRPr i="0" sz="1300" u="none" cap="none" strike="noStrike">
              <a:solidFill>
                <a:srgbClr val="FFFFFF"/>
              </a:solidFill>
              <a:latin typeface="Roboto"/>
              <a:ea typeface="Roboto"/>
              <a:cs typeface="Roboto"/>
              <a:sym typeface="Roboto"/>
            </a:endParaRPr>
          </a:p>
        </p:txBody>
      </p:sp>
      <p:sp>
        <p:nvSpPr>
          <p:cNvPr id="526" name="Google Shape;526;p53"/>
          <p:cNvSpPr txBox="1"/>
          <p:nvPr/>
        </p:nvSpPr>
        <p:spPr>
          <a:xfrm>
            <a:off x="1059949" y="2250429"/>
            <a:ext cx="4235400" cy="64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Supervisión de la implementación. </a:t>
            </a:r>
            <a:r>
              <a:rPr lang="es" sz="1000">
                <a:solidFill>
                  <a:schemeClr val="dk1"/>
                </a:solidFill>
                <a:latin typeface="Roboto"/>
                <a:ea typeface="Roboto"/>
                <a:cs typeface="Roboto"/>
                <a:sym typeface="Roboto"/>
              </a:rPr>
              <a:t>La máxima autoridad administrativa de las entidades es responsable de supervisar la implementación del presente protocolo.</a:t>
            </a:r>
            <a:endParaRPr sz="1000">
              <a:solidFill>
                <a:schemeClr val="dk1"/>
              </a:solidFill>
              <a:latin typeface="Roboto"/>
              <a:ea typeface="Roboto"/>
              <a:cs typeface="Roboto"/>
              <a:sym typeface="Roboto"/>
            </a:endParaRPr>
          </a:p>
        </p:txBody>
      </p:sp>
      <p:pic>
        <p:nvPicPr>
          <p:cNvPr id="527" name="Google Shape;527;p53"/>
          <p:cNvPicPr preferRelativeResize="0"/>
          <p:nvPr/>
        </p:nvPicPr>
        <p:blipFill rotWithShape="1">
          <a:blip r:embed="rId3">
            <a:alphaModFix/>
          </a:blip>
          <a:srcRect b="23768" l="57524" r="8012" t="63662"/>
          <a:stretch/>
        </p:blipFill>
        <p:spPr>
          <a:xfrm>
            <a:off x="6271525" y="3363504"/>
            <a:ext cx="2168050" cy="475370"/>
          </a:xfrm>
          <a:prstGeom prst="rect">
            <a:avLst/>
          </a:prstGeom>
          <a:noFill/>
          <a:ln>
            <a:noFill/>
          </a:ln>
        </p:spPr>
      </p:pic>
      <p:pic>
        <p:nvPicPr>
          <p:cNvPr id="528" name="Google Shape;528;p53"/>
          <p:cNvPicPr preferRelativeResize="0"/>
          <p:nvPr/>
        </p:nvPicPr>
        <p:blipFill rotWithShape="1">
          <a:blip r:embed="rId4">
            <a:alphaModFix/>
          </a:blip>
          <a:srcRect b="10111" l="24836" r="28886" t="4556"/>
          <a:stretch/>
        </p:blipFill>
        <p:spPr>
          <a:xfrm>
            <a:off x="6788731" y="1984675"/>
            <a:ext cx="889164" cy="16752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p:nvPr/>
        </p:nvSpPr>
        <p:spPr>
          <a:xfrm>
            <a:off x="1007813" y="4082053"/>
            <a:ext cx="4238700" cy="5232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a:latin typeface="Roboto"/>
              <a:ea typeface="Roboto"/>
              <a:cs typeface="Roboto"/>
              <a:sym typeface="Roboto"/>
            </a:endParaRPr>
          </a:p>
        </p:txBody>
      </p:sp>
      <p:sp>
        <p:nvSpPr>
          <p:cNvPr id="148" name="Google Shape;148;p27"/>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txBox="1"/>
          <p:nvPr/>
        </p:nvSpPr>
        <p:spPr>
          <a:xfrm>
            <a:off x="601900" y="482700"/>
            <a:ext cx="8128800" cy="5670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3100">
                <a:solidFill>
                  <a:srgbClr val="0B5394"/>
                </a:solidFill>
                <a:latin typeface="Archivo Narrow"/>
                <a:ea typeface="Archivo Narrow"/>
                <a:cs typeface="Archivo Narrow"/>
                <a:sym typeface="Archivo Narrow"/>
              </a:rPr>
              <a:t>Sobre la prepublicación</a:t>
            </a:r>
            <a:endParaRPr b="1" i="0" sz="2100" u="none" cap="none" strike="noStrike">
              <a:solidFill>
                <a:srgbClr val="FF0000"/>
              </a:solidFill>
              <a:latin typeface="Archivo Narrow"/>
              <a:ea typeface="Archivo Narrow"/>
              <a:cs typeface="Archivo Narrow"/>
              <a:sym typeface="Archivo Narrow"/>
            </a:endParaRPr>
          </a:p>
        </p:txBody>
      </p:sp>
      <p:sp>
        <p:nvSpPr>
          <p:cNvPr id="150" name="Google Shape;150;p27"/>
          <p:cNvSpPr txBox="1"/>
          <p:nvPr/>
        </p:nvSpPr>
        <p:spPr>
          <a:xfrm>
            <a:off x="2353838" y="35421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51" name="Google Shape;151;p27"/>
          <p:cNvSpPr txBox="1"/>
          <p:nvPr/>
        </p:nvSpPr>
        <p:spPr>
          <a:xfrm>
            <a:off x="1262575" y="4082050"/>
            <a:ext cx="3823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100">
                <a:solidFill>
                  <a:schemeClr val="dk1"/>
                </a:solidFill>
                <a:latin typeface="Roboto"/>
                <a:ea typeface="Roboto"/>
                <a:cs typeface="Roboto"/>
                <a:sym typeface="Roboto"/>
              </a:rPr>
              <a:t>Se garantizó la participación de i</a:t>
            </a:r>
            <a:r>
              <a:rPr b="1" lang="es" sz="1100">
                <a:solidFill>
                  <a:schemeClr val="dk1"/>
                </a:solidFill>
                <a:latin typeface="Roboto"/>
                <a:ea typeface="Roboto"/>
                <a:cs typeface="Roboto"/>
                <a:sym typeface="Roboto"/>
              </a:rPr>
              <a:t>ntérpretes de lengua de señas peruana y subtitulado en español</a:t>
            </a:r>
            <a:endParaRPr>
              <a:latin typeface="Roboto"/>
              <a:ea typeface="Roboto"/>
              <a:cs typeface="Roboto"/>
              <a:sym typeface="Roboto"/>
            </a:endParaRPr>
          </a:p>
        </p:txBody>
      </p:sp>
      <p:sp>
        <p:nvSpPr>
          <p:cNvPr id="152" name="Google Shape;152;p27"/>
          <p:cNvSpPr/>
          <p:nvPr/>
        </p:nvSpPr>
        <p:spPr>
          <a:xfrm>
            <a:off x="944375" y="1169950"/>
            <a:ext cx="4332381" cy="1218959"/>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050">
              <a:latin typeface="Roboto"/>
              <a:ea typeface="Roboto"/>
              <a:cs typeface="Roboto"/>
              <a:sym typeface="Roboto"/>
            </a:endParaRPr>
          </a:p>
        </p:txBody>
      </p:sp>
      <p:sp>
        <p:nvSpPr>
          <p:cNvPr id="153" name="Google Shape;153;p27"/>
          <p:cNvSpPr txBox="1"/>
          <p:nvPr/>
        </p:nvSpPr>
        <p:spPr>
          <a:xfrm>
            <a:off x="1008125" y="1188375"/>
            <a:ext cx="4192800" cy="1200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100">
                <a:latin typeface="Roboto"/>
                <a:ea typeface="Roboto"/>
                <a:cs typeface="Roboto"/>
                <a:sym typeface="Roboto"/>
              </a:rPr>
              <a:t>En cumplimiento de las obligaciones establecidas en la Ley General de la Persona con Discapacidad y su Reglamento, el MIMP, mediante Resolución Ministerial N° 56-2021-MIMP, se dispuso la publicación del proyecto de Protocolo durante 30 días. El período de prepublicación fue desde el 11 de junio hasta el 12 de julio del 2021.</a:t>
            </a:r>
            <a:endParaRPr sz="1100">
              <a:latin typeface="Roboto"/>
              <a:ea typeface="Roboto"/>
              <a:cs typeface="Roboto"/>
              <a:sym typeface="Roboto"/>
            </a:endParaRPr>
          </a:p>
        </p:txBody>
      </p:sp>
      <p:sp>
        <p:nvSpPr>
          <p:cNvPr id="154" name="Google Shape;154;p27"/>
          <p:cNvSpPr/>
          <p:nvPr/>
        </p:nvSpPr>
        <p:spPr>
          <a:xfrm>
            <a:off x="985163" y="3408178"/>
            <a:ext cx="4238700" cy="5232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a:latin typeface="Roboto"/>
              <a:ea typeface="Roboto"/>
              <a:cs typeface="Roboto"/>
              <a:sym typeface="Roboto"/>
            </a:endParaRPr>
          </a:p>
        </p:txBody>
      </p:sp>
      <p:sp>
        <p:nvSpPr>
          <p:cNvPr id="155" name="Google Shape;155;p27"/>
          <p:cNvSpPr/>
          <p:nvPr/>
        </p:nvSpPr>
        <p:spPr>
          <a:xfrm>
            <a:off x="891488" y="3576013"/>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56" name="Google Shape;156;p27"/>
          <p:cNvSpPr/>
          <p:nvPr/>
        </p:nvSpPr>
        <p:spPr>
          <a:xfrm>
            <a:off x="985175" y="2638225"/>
            <a:ext cx="4260300" cy="6117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Roboto"/>
              <a:ea typeface="Roboto"/>
              <a:cs typeface="Roboto"/>
              <a:sym typeface="Roboto"/>
            </a:endParaRPr>
          </a:p>
        </p:txBody>
      </p:sp>
      <p:sp>
        <p:nvSpPr>
          <p:cNvPr id="157" name="Google Shape;157;p27"/>
          <p:cNvSpPr txBox="1"/>
          <p:nvPr/>
        </p:nvSpPr>
        <p:spPr>
          <a:xfrm>
            <a:off x="985163" y="3414963"/>
            <a:ext cx="1238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100">
                <a:solidFill>
                  <a:schemeClr val="dk1"/>
                </a:solidFill>
                <a:latin typeface="Roboto"/>
                <a:ea typeface="Roboto"/>
                <a:cs typeface="Roboto"/>
                <a:sym typeface="Roboto"/>
              </a:rPr>
              <a:t>949 </a:t>
            </a:r>
            <a:endParaRPr sz="1700">
              <a:latin typeface="Roboto"/>
              <a:ea typeface="Roboto"/>
              <a:cs typeface="Roboto"/>
              <a:sym typeface="Roboto"/>
            </a:endParaRPr>
          </a:p>
        </p:txBody>
      </p:sp>
      <p:sp>
        <p:nvSpPr>
          <p:cNvPr id="158" name="Google Shape;158;p27"/>
          <p:cNvSpPr txBox="1"/>
          <p:nvPr/>
        </p:nvSpPr>
        <p:spPr>
          <a:xfrm>
            <a:off x="1948688" y="3404375"/>
            <a:ext cx="31020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Participantes de las jornadas que  contribuyeron a la propuesta del Protocolo.</a:t>
            </a:r>
            <a:endParaRPr>
              <a:latin typeface="Roboto"/>
              <a:ea typeface="Roboto"/>
              <a:cs typeface="Roboto"/>
              <a:sym typeface="Roboto"/>
            </a:endParaRPr>
          </a:p>
        </p:txBody>
      </p:sp>
      <p:sp>
        <p:nvSpPr>
          <p:cNvPr id="159" name="Google Shape;159;p27"/>
          <p:cNvSpPr txBox="1"/>
          <p:nvPr/>
        </p:nvSpPr>
        <p:spPr>
          <a:xfrm>
            <a:off x="1948700" y="2619225"/>
            <a:ext cx="31377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100">
                <a:solidFill>
                  <a:schemeClr val="dk1"/>
                </a:solidFill>
                <a:latin typeface="Roboto"/>
                <a:ea typeface="Roboto"/>
                <a:cs typeface="Roboto"/>
                <a:sym typeface="Roboto"/>
              </a:rPr>
              <a:t>Jornadas informativas y consultivas a nivel nacional y una reunión con entidades públicas y privadas.</a:t>
            </a:r>
            <a:endParaRPr b="1" sz="1100">
              <a:solidFill>
                <a:srgbClr val="01A9C4"/>
              </a:solidFill>
              <a:latin typeface="Roboto"/>
              <a:ea typeface="Roboto"/>
              <a:cs typeface="Roboto"/>
              <a:sym typeface="Roboto"/>
            </a:endParaRPr>
          </a:p>
        </p:txBody>
      </p:sp>
      <p:sp>
        <p:nvSpPr>
          <p:cNvPr id="160" name="Google Shape;160;p27"/>
          <p:cNvSpPr txBox="1"/>
          <p:nvPr/>
        </p:nvSpPr>
        <p:spPr>
          <a:xfrm>
            <a:off x="1094673" y="2690125"/>
            <a:ext cx="1019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100">
                <a:solidFill>
                  <a:schemeClr val="dk1"/>
                </a:solidFill>
                <a:latin typeface="Roboto"/>
                <a:ea typeface="Roboto"/>
                <a:cs typeface="Roboto"/>
                <a:sym typeface="Roboto"/>
              </a:rPr>
              <a:t>21</a:t>
            </a:r>
            <a:endParaRPr sz="1700">
              <a:latin typeface="Roboto"/>
              <a:ea typeface="Roboto"/>
              <a:cs typeface="Roboto"/>
              <a:sym typeface="Roboto"/>
            </a:endParaRPr>
          </a:p>
        </p:txBody>
      </p:sp>
      <p:sp>
        <p:nvSpPr>
          <p:cNvPr id="161" name="Google Shape;161;p27"/>
          <p:cNvSpPr/>
          <p:nvPr/>
        </p:nvSpPr>
        <p:spPr>
          <a:xfrm>
            <a:off x="914138" y="4249888"/>
            <a:ext cx="186900" cy="187500"/>
          </a:xfrm>
          <a:prstGeom prst="diamond">
            <a:avLst/>
          </a:prstGeom>
          <a:solidFill>
            <a:srgbClr val="FB044C"/>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62" name="Google Shape;162;p27"/>
          <p:cNvPicPr preferRelativeResize="0"/>
          <p:nvPr/>
        </p:nvPicPr>
        <p:blipFill rotWithShape="1">
          <a:blip r:embed="rId3">
            <a:alphaModFix/>
          </a:blip>
          <a:srcRect b="23768" l="57524" r="8012" t="63662"/>
          <a:stretch/>
        </p:blipFill>
        <p:spPr>
          <a:xfrm>
            <a:off x="5659075" y="3729864"/>
            <a:ext cx="2846875" cy="732761"/>
          </a:xfrm>
          <a:prstGeom prst="rect">
            <a:avLst/>
          </a:prstGeom>
          <a:noFill/>
          <a:ln>
            <a:noFill/>
          </a:ln>
        </p:spPr>
      </p:pic>
      <p:pic>
        <p:nvPicPr>
          <p:cNvPr id="163" name="Google Shape;163;p27"/>
          <p:cNvPicPr preferRelativeResize="0"/>
          <p:nvPr/>
        </p:nvPicPr>
        <p:blipFill rotWithShape="1">
          <a:blip r:embed="rId4">
            <a:alphaModFix/>
          </a:blip>
          <a:srcRect b="0" l="0" r="0" t="0"/>
          <a:stretch/>
        </p:blipFill>
        <p:spPr>
          <a:xfrm>
            <a:off x="5659075" y="1370876"/>
            <a:ext cx="2699209" cy="2928023"/>
          </a:xfrm>
          <a:prstGeom prst="rect">
            <a:avLst/>
          </a:prstGeom>
          <a:noFill/>
          <a:ln>
            <a:noFill/>
          </a:ln>
        </p:spPr>
      </p:pic>
      <p:sp>
        <p:nvSpPr>
          <p:cNvPr id="164" name="Google Shape;164;p27"/>
          <p:cNvSpPr/>
          <p:nvPr/>
        </p:nvSpPr>
        <p:spPr>
          <a:xfrm>
            <a:off x="891488" y="2888713"/>
            <a:ext cx="186900" cy="187500"/>
          </a:xfrm>
          <a:prstGeom prst="diamond">
            <a:avLst/>
          </a:prstGeom>
          <a:solidFill>
            <a:schemeClr val="accent4"/>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4"/>
          <p:cNvSpPr txBox="1"/>
          <p:nvPr/>
        </p:nvSpPr>
        <p:spPr>
          <a:xfrm>
            <a:off x="1152288" y="2396900"/>
            <a:ext cx="2761200" cy="646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Banco de casos: </a:t>
            </a:r>
            <a:r>
              <a:rPr lang="es" sz="900">
                <a:solidFill>
                  <a:schemeClr val="dk1"/>
                </a:solidFill>
                <a:latin typeface="Roboto"/>
                <a:ea typeface="Roboto"/>
                <a:cs typeface="Roboto"/>
                <a:sym typeface="Roboto"/>
              </a:rPr>
              <a:t>El CONADIS gestiona un Banco de Casos sobre experiencias exitosas de ajustes razonables, sin transgredir el principio de confidencialidad.</a:t>
            </a:r>
            <a:r>
              <a:rPr b="1" lang="es" sz="900">
                <a:solidFill>
                  <a:schemeClr val="dk1"/>
                </a:solidFill>
                <a:latin typeface="Roboto"/>
                <a:ea typeface="Roboto"/>
                <a:cs typeface="Roboto"/>
                <a:sym typeface="Roboto"/>
              </a:rPr>
              <a:t> </a:t>
            </a:r>
            <a:r>
              <a:rPr lang="es" sz="900">
                <a:solidFill>
                  <a:schemeClr val="dk1"/>
                </a:solidFill>
                <a:latin typeface="Roboto"/>
                <a:ea typeface="Roboto"/>
                <a:cs typeface="Roboto"/>
                <a:sym typeface="Roboto"/>
              </a:rPr>
              <a:t>Su incorporación en el </a:t>
            </a:r>
            <a:r>
              <a:rPr lang="es" sz="900">
                <a:solidFill>
                  <a:schemeClr val="dk1"/>
                </a:solidFill>
                <a:latin typeface="Roboto"/>
                <a:ea typeface="Roboto"/>
                <a:cs typeface="Roboto"/>
                <a:sym typeface="Roboto"/>
              </a:rPr>
              <a:t>Observatorio Nacional de la Discapacidad. </a:t>
            </a:r>
            <a:endParaRPr sz="900">
              <a:latin typeface="Roboto"/>
              <a:ea typeface="Roboto"/>
              <a:cs typeface="Roboto"/>
              <a:sym typeface="Roboto"/>
            </a:endParaRPr>
          </a:p>
        </p:txBody>
      </p:sp>
      <p:sp>
        <p:nvSpPr>
          <p:cNvPr id="534" name="Google Shape;534;p54"/>
          <p:cNvSpPr/>
          <p:nvPr/>
        </p:nvSpPr>
        <p:spPr>
          <a:xfrm>
            <a:off x="948425" y="2319900"/>
            <a:ext cx="4697992" cy="848880"/>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35" name="Google Shape;535;p54"/>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4"/>
          <p:cNvSpPr txBox="1"/>
          <p:nvPr/>
        </p:nvSpPr>
        <p:spPr>
          <a:xfrm>
            <a:off x="576952" y="311975"/>
            <a:ext cx="5262900" cy="4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2300">
                <a:solidFill>
                  <a:srgbClr val="0B5394"/>
                </a:solidFill>
                <a:latin typeface="Fira Sans Extra Condensed"/>
                <a:ea typeface="Fira Sans Extra Condensed"/>
                <a:cs typeface="Fira Sans Extra Condensed"/>
                <a:sym typeface="Fira Sans Extra Condensed"/>
              </a:rPr>
              <a:t>Implementación y sostenibilidad</a:t>
            </a:r>
            <a:endParaRPr b="1" sz="2300">
              <a:solidFill>
                <a:srgbClr val="0B5394"/>
              </a:solidFill>
              <a:latin typeface="Fira Sans Extra Condensed"/>
              <a:ea typeface="Fira Sans Extra Condensed"/>
              <a:cs typeface="Fira Sans Extra Condensed"/>
              <a:sym typeface="Fira Sans Extra Condensed"/>
            </a:endParaRPr>
          </a:p>
        </p:txBody>
      </p:sp>
      <p:sp>
        <p:nvSpPr>
          <p:cNvPr id="537" name="Google Shape;537;p54"/>
          <p:cNvSpPr/>
          <p:nvPr/>
        </p:nvSpPr>
        <p:spPr>
          <a:xfrm>
            <a:off x="827988" y="2400266"/>
            <a:ext cx="324300" cy="298500"/>
          </a:xfrm>
          <a:prstGeom prst="ellipse">
            <a:avLst/>
          </a:prstGeom>
          <a:solidFill>
            <a:srgbClr val="F1C23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5</a:t>
            </a:r>
            <a:endParaRPr b="1" sz="1300">
              <a:solidFill>
                <a:srgbClr val="FFFFFF"/>
              </a:solidFill>
              <a:latin typeface="Roboto"/>
              <a:ea typeface="Roboto"/>
              <a:cs typeface="Roboto"/>
              <a:sym typeface="Roboto"/>
            </a:endParaRPr>
          </a:p>
        </p:txBody>
      </p:sp>
      <p:sp>
        <p:nvSpPr>
          <p:cNvPr id="538" name="Google Shape;538;p54"/>
          <p:cNvSpPr/>
          <p:nvPr/>
        </p:nvSpPr>
        <p:spPr>
          <a:xfrm>
            <a:off x="986225" y="3422600"/>
            <a:ext cx="4660186" cy="1203767"/>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39" name="Google Shape;539;p54"/>
          <p:cNvSpPr txBox="1"/>
          <p:nvPr/>
        </p:nvSpPr>
        <p:spPr>
          <a:xfrm>
            <a:off x="1152300" y="3422600"/>
            <a:ext cx="4381800" cy="1242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Seguimiento y evaluación. </a:t>
            </a:r>
            <a:endParaRPr b="1" sz="1000">
              <a:solidFill>
                <a:schemeClr val="dk1"/>
              </a:solidFill>
              <a:latin typeface="Roboto"/>
              <a:ea typeface="Roboto"/>
              <a:cs typeface="Roboto"/>
              <a:sym typeface="Roboto"/>
            </a:endParaRPr>
          </a:p>
          <a:p>
            <a:pPr indent="0" lvl="0" marL="0" marR="72390" rtl="0" algn="just">
              <a:lnSpc>
                <a:spcPct val="115000"/>
              </a:lnSpc>
              <a:spcBef>
                <a:spcPts val="1000"/>
              </a:spcBef>
              <a:spcAft>
                <a:spcPts val="0"/>
              </a:spcAft>
              <a:buNone/>
            </a:pPr>
            <a:r>
              <a:rPr lang="es" sz="900">
                <a:solidFill>
                  <a:schemeClr val="dk1"/>
                </a:solidFill>
                <a:latin typeface="Roboto"/>
                <a:ea typeface="Roboto"/>
                <a:cs typeface="Roboto"/>
                <a:sym typeface="Roboto"/>
              </a:rPr>
              <a:t>El CONADIS realiza las acciones de seguimiento y evaluación a la implementación del presente protocolo, informando anualmente los avances reportados por las entidades. Además, el CONADIS puede supervisar de oficio su cumplimiento y disponer medidas correctivas de obligatorio cumplimiento en caso se detecten irregularidades o incumplimiento.</a:t>
            </a:r>
            <a:endParaRPr sz="900">
              <a:solidFill>
                <a:schemeClr val="dk1"/>
              </a:solidFill>
              <a:latin typeface="Roboto"/>
              <a:ea typeface="Roboto"/>
              <a:cs typeface="Roboto"/>
              <a:sym typeface="Roboto"/>
            </a:endParaRPr>
          </a:p>
        </p:txBody>
      </p:sp>
      <p:sp>
        <p:nvSpPr>
          <p:cNvPr id="540" name="Google Shape;540;p54"/>
          <p:cNvSpPr/>
          <p:nvPr/>
        </p:nvSpPr>
        <p:spPr>
          <a:xfrm>
            <a:off x="827988" y="3492878"/>
            <a:ext cx="324300" cy="298500"/>
          </a:xfrm>
          <a:prstGeom prst="ellipse">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6</a:t>
            </a:r>
            <a:endParaRPr b="1" sz="1300">
              <a:solidFill>
                <a:srgbClr val="FFFFFF"/>
              </a:solidFill>
              <a:latin typeface="Roboto"/>
              <a:ea typeface="Roboto"/>
              <a:cs typeface="Roboto"/>
              <a:sym typeface="Roboto"/>
            </a:endParaRPr>
          </a:p>
        </p:txBody>
      </p:sp>
      <p:sp>
        <p:nvSpPr>
          <p:cNvPr id="541" name="Google Shape;541;p54"/>
          <p:cNvSpPr txBox="1"/>
          <p:nvPr/>
        </p:nvSpPr>
        <p:spPr>
          <a:xfrm>
            <a:off x="1152300" y="2396900"/>
            <a:ext cx="4381800" cy="646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s" sz="1000">
                <a:solidFill>
                  <a:srgbClr val="000000"/>
                </a:solidFill>
                <a:latin typeface="Roboto"/>
                <a:ea typeface="Roboto"/>
                <a:cs typeface="Roboto"/>
                <a:sym typeface="Roboto"/>
              </a:rPr>
              <a:t>Banco de casos</a:t>
            </a:r>
            <a:r>
              <a:rPr b="1" lang="es" sz="1000">
                <a:latin typeface="Roboto"/>
                <a:ea typeface="Roboto"/>
                <a:cs typeface="Roboto"/>
                <a:sym typeface="Roboto"/>
              </a:rPr>
              <a:t>.</a:t>
            </a:r>
            <a:r>
              <a:rPr b="1" lang="es" sz="1000">
                <a:solidFill>
                  <a:srgbClr val="000000"/>
                </a:solidFill>
                <a:latin typeface="Roboto"/>
                <a:ea typeface="Roboto"/>
                <a:cs typeface="Roboto"/>
                <a:sym typeface="Roboto"/>
              </a:rPr>
              <a:t> </a:t>
            </a:r>
            <a:endParaRPr b="1" sz="1000">
              <a:solidFill>
                <a:srgbClr val="000000"/>
              </a:solidFill>
              <a:latin typeface="Roboto"/>
              <a:ea typeface="Roboto"/>
              <a:cs typeface="Roboto"/>
              <a:sym typeface="Roboto"/>
            </a:endParaRPr>
          </a:p>
          <a:p>
            <a:pPr indent="0" lvl="0" marL="0" rtl="0" algn="just">
              <a:spcBef>
                <a:spcPts val="1000"/>
              </a:spcBef>
              <a:spcAft>
                <a:spcPts val="0"/>
              </a:spcAft>
              <a:buNone/>
            </a:pPr>
            <a:r>
              <a:rPr lang="es" sz="900">
                <a:solidFill>
                  <a:srgbClr val="000000"/>
                </a:solidFill>
                <a:latin typeface="Roboto"/>
                <a:ea typeface="Roboto"/>
                <a:cs typeface="Roboto"/>
                <a:sym typeface="Roboto"/>
              </a:rPr>
              <a:t>El CONADIS gestiona un Banco de Casos sobre experiencias exitosas de ajustes razonables, sin transgredir el principio de confidencialidad.</a:t>
            </a:r>
            <a:r>
              <a:rPr b="1" lang="es" sz="900">
                <a:latin typeface="Roboto"/>
                <a:ea typeface="Roboto"/>
                <a:cs typeface="Roboto"/>
                <a:sym typeface="Roboto"/>
              </a:rPr>
              <a:t> </a:t>
            </a:r>
            <a:r>
              <a:rPr lang="es" sz="900">
                <a:latin typeface="Roboto"/>
                <a:ea typeface="Roboto"/>
                <a:cs typeface="Roboto"/>
                <a:sym typeface="Roboto"/>
              </a:rPr>
              <a:t>Este se publica en el Portal Institucional del CONADIS y es actualizado semestralmente.</a:t>
            </a:r>
            <a:endParaRPr sz="900">
              <a:latin typeface="Roboto"/>
              <a:ea typeface="Roboto"/>
              <a:cs typeface="Roboto"/>
              <a:sym typeface="Roboto"/>
            </a:endParaRPr>
          </a:p>
        </p:txBody>
      </p:sp>
      <p:sp>
        <p:nvSpPr>
          <p:cNvPr id="542" name="Google Shape;542;p54"/>
          <p:cNvSpPr/>
          <p:nvPr/>
        </p:nvSpPr>
        <p:spPr>
          <a:xfrm>
            <a:off x="986200" y="988600"/>
            <a:ext cx="4660186" cy="1159614"/>
          </a:xfrm>
          <a:custGeom>
            <a:rect b="b" l="l" r="r" t="t"/>
            <a:pathLst>
              <a:path extrusionOk="0" h="94953" w="58615">
                <a:moveTo>
                  <a:pt x="0" y="0"/>
                </a:moveTo>
                <a:lnTo>
                  <a:pt x="0" y="94952"/>
                </a:lnTo>
                <a:lnTo>
                  <a:pt x="58615" y="94952"/>
                </a:lnTo>
                <a:lnTo>
                  <a:pt x="58615" y="0"/>
                </a:lnTo>
                <a:close/>
              </a:path>
            </a:pathLst>
          </a:cu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950">
              <a:latin typeface="Roboto"/>
              <a:ea typeface="Roboto"/>
              <a:cs typeface="Roboto"/>
              <a:sym typeface="Roboto"/>
            </a:endParaRPr>
          </a:p>
        </p:txBody>
      </p:sp>
      <p:sp>
        <p:nvSpPr>
          <p:cNvPr id="543" name="Google Shape;543;p54"/>
          <p:cNvSpPr txBox="1"/>
          <p:nvPr/>
        </p:nvSpPr>
        <p:spPr>
          <a:xfrm>
            <a:off x="1189300" y="988600"/>
            <a:ext cx="4381800" cy="1159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sz="1000">
                <a:solidFill>
                  <a:schemeClr val="dk1"/>
                </a:solidFill>
                <a:latin typeface="Roboto"/>
                <a:ea typeface="Roboto"/>
                <a:cs typeface="Roboto"/>
                <a:sym typeface="Roboto"/>
              </a:rPr>
              <a:t>Difusión, capacitación y sensibilización al personal. </a:t>
            </a:r>
            <a:endParaRPr b="1" sz="1000">
              <a:solidFill>
                <a:schemeClr val="dk1"/>
              </a:solidFill>
              <a:latin typeface="Roboto"/>
              <a:ea typeface="Roboto"/>
              <a:cs typeface="Roboto"/>
              <a:sym typeface="Roboto"/>
            </a:endParaRPr>
          </a:p>
          <a:p>
            <a:pPr indent="0" lvl="0" marL="0" rtl="0" algn="just">
              <a:spcBef>
                <a:spcPts val="1000"/>
              </a:spcBef>
              <a:spcAft>
                <a:spcPts val="0"/>
              </a:spcAft>
              <a:buNone/>
            </a:pPr>
            <a:r>
              <a:rPr lang="es" sz="900">
                <a:solidFill>
                  <a:schemeClr val="dk1"/>
                </a:solidFill>
                <a:latin typeface="Roboto"/>
                <a:ea typeface="Roboto"/>
                <a:cs typeface="Roboto"/>
                <a:sym typeface="Roboto"/>
              </a:rPr>
              <a:t>El CONADIS prepara del material gráfico y/o documentos en formatos accesibles a ser usados por las entidades para la difusión, capacitación y sensibilización respecto a los contenidos del protocolo. Asimismo, realiza acciones de difusión dirigidas tanto a las entidades públicas y privadas, como a la ciudadanía en general. </a:t>
            </a:r>
            <a:endParaRPr sz="1000">
              <a:latin typeface="Roboto"/>
              <a:ea typeface="Roboto"/>
              <a:cs typeface="Roboto"/>
              <a:sym typeface="Roboto"/>
            </a:endParaRPr>
          </a:p>
        </p:txBody>
      </p:sp>
      <p:sp>
        <p:nvSpPr>
          <p:cNvPr id="544" name="Google Shape;544;p54"/>
          <p:cNvSpPr/>
          <p:nvPr/>
        </p:nvSpPr>
        <p:spPr>
          <a:xfrm>
            <a:off x="827988" y="1058891"/>
            <a:ext cx="324300" cy="298500"/>
          </a:xfrm>
          <a:prstGeom prst="ellipse">
            <a:avLst/>
          </a:prstGeom>
          <a:solidFill>
            <a:srgbClr val="EC3A3B"/>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1300">
                <a:solidFill>
                  <a:srgbClr val="FFFFFF"/>
                </a:solidFill>
                <a:latin typeface="Roboto"/>
                <a:ea typeface="Roboto"/>
                <a:cs typeface="Roboto"/>
                <a:sym typeface="Roboto"/>
              </a:rPr>
              <a:t>4</a:t>
            </a:r>
            <a:endParaRPr i="0" sz="1300" u="none" cap="none" strike="noStrike">
              <a:solidFill>
                <a:srgbClr val="FFFFFF"/>
              </a:solidFill>
              <a:latin typeface="Roboto"/>
              <a:ea typeface="Roboto"/>
              <a:cs typeface="Roboto"/>
              <a:sym typeface="Roboto"/>
            </a:endParaRPr>
          </a:p>
        </p:txBody>
      </p:sp>
      <p:pic>
        <p:nvPicPr>
          <p:cNvPr id="545" name="Google Shape;545;p54"/>
          <p:cNvPicPr preferRelativeResize="0"/>
          <p:nvPr/>
        </p:nvPicPr>
        <p:blipFill rotWithShape="1">
          <a:blip r:embed="rId3">
            <a:alphaModFix/>
          </a:blip>
          <a:srcRect b="23768" l="57524" r="8012" t="63662"/>
          <a:stretch/>
        </p:blipFill>
        <p:spPr>
          <a:xfrm>
            <a:off x="6634850" y="3699554"/>
            <a:ext cx="2168050" cy="475370"/>
          </a:xfrm>
          <a:prstGeom prst="rect">
            <a:avLst/>
          </a:prstGeom>
          <a:noFill/>
          <a:ln>
            <a:noFill/>
          </a:ln>
        </p:spPr>
      </p:pic>
      <p:pic>
        <p:nvPicPr>
          <p:cNvPr id="546" name="Google Shape;546;p54"/>
          <p:cNvPicPr preferRelativeResize="0"/>
          <p:nvPr/>
        </p:nvPicPr>
        <p:blipFill rotWithShape="1">
          <a:blip r:embed="rId4">
            <a:alphaModFix/>
          </a:blip>
          <a:srcRect b="9902" l="32954" r="28814" t="4510"/>
          <a:stretch/>
        </p:blipFill>
        <p:spPr>
          <a:xfrm>
            <a:off x="7300301" y="2312075"/>
            <a:ext cx="732353" cy="16752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p:nvPr/>
        </p:nvSpPr>
        <p:spPr>
          <a:xfrm>
            <a:off x="0" y="0"/>
            <a:ext cx="9144000" cy="5143500"/>
          </a:xfrm>
          <a:prstGeom prst="rect">
            <a:avLst/>
          </a:prstGeom>
          <a:solidFill>
            <a:srgbClr val="07376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2" name="Google Shape;552;p55"/>
          <p:cNvSpPr txBox="1"/>
          <p:nvPr/>
        </p:nvSpPr>
        <p:spPr>
          <a:xfrm>
            <a:off x="787940" y="2379726"/>
            <a:ext cx="7613100" cy="6351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i="0" lang="es" sz="3600" u="none" cap="none" strike="noStrike">
                <a:solidFill>
                  <a:schemeClr val="lt1"/>
                </a:solidFill>
                <a:latin typeface="Calibri"/>
                <a:ea typeface="Calibri"/>
                <a:cs typeface="Calibri"/>
                <a:sym typeface="Calibri"/>
              </a:rPr>
              <a:t>¡MUCHAS GRACIAS!</a:t>
            </a:r>
            <a:endParaRPr b="0" i="0" sz="1100" u="none" cap="none" strike="noStrike">
              <a:solidFill>
                <a:srgbClr val="000000"/>
              </a:solidFill>
              <a:latin typeface="Arial"/>
              <a:ea typeface="Arial"/>
              <a:cs typeface="Arial"/>
              <a:sym typeface="Arial"/>
            </a:endParaRPr>
          </a:p>
        </p:txBody>
      </p:sp>
      <p:sp>
        <p:nvSpPr>
          <p:cNvPr id="553" name="Google Shape;553;p55"/>
          <p:cNvSpPr txBox="1"/>
          <p:nvPr/>
        </p:nvSpPr>
        <p:spPr>
          <a:xfrm>
            <a:off x="2104350" y="4419150"/>
            <a:ext cx="4935300" cy="35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 sz="1100">
                <a:solidFill>
                  <a:schemeClr val="lt1"/>
                </a:solidFill>
              </a:rPr>
              <a:t>Consultas: derechodeconsulta@conadisperu.gob.pe</a:t>
            </a:r>
            <a:endParaRPr b="1" sz="11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cxnSp>
        <p:nvCxnSpPr>
          <p:cNvPr id="169" name="Google Shape;169;p28"/>
          <p:cNvCxnSpPr/>
          <p:nvPr/>
        </p:nvCxnSpPr>
        <p:spPr>
          <a:xfrm>
            <a:off x="5394375" y="1639075"/>
            <a:ext cx="1163400" cy="0"/>
          </a:xfrm>
          <a:prstGeom prst="straightConnector1">
            <a:avLst/>
          </a:prstGeom>
          <a:noFill/>
          <a:ln cap="flat" cmpd="sng" w="19050">
            <a:solidFill>
              <a:srgbClr val="073763"/>
            </a:solidFill>
            <a:prstDash val="solid"/>
            <a:round/>
            <a:headEnd len="med" w="med" type="none"/>
            <a:tailEnd len="med" w="med" type="none"/>
          </a:ln>
        </p:spPr>
      </p:cxnSp>
      <p:sp>
        <p:nvSpPr>
          <p:cNvPr id="170" name="Google Shape;170;p28"/>
          <p:cNvSpPr txBox="1"/>
          <p:nvPr/>
        </p:nvSpPr>
        <p:spPr>
          <a:xfrm>
            <a:off x="600325" y="2038525"/>
            <a:ext cx="2084700" cy="994800"/>
          </a:xfrm>
          <a:prstGeom prst="rect">
            <a:avLst/>
          </a:prstGeom>
          <a:noFill/>
          <a:ln>
            <a:noFill/>
          </a:ln>
        </p:spPr>
        <p:txBody>
          <a:bodyPr anchorCtr="0" anchor="t" bIns="123825" lIns="123825" spcFirstLastPara="1" rIns="123825" wrap="square" tIns="123825">
            <a:noAutofit/>
          </a:bodyPr>
          <a:lstStyle/>
          <a:p>
            <a:pPr indent="0" lvl="0" marL="0" marR="0" rtl="0" algn="l">
              <a:lnSpc>
                <a:spcPct val="90000"/>
              </a:lnSpc>
              <a:spcBef>
                <a:spcPts val="0"/>
              </a:spcBef>
              <a:spcAft>
                <a:spcPts val="0"/>
              </a:spcAft>
              <a:buNone/>
            </a:pPr>
            <a:r>
              <a:rPr lang="es" sz="1000">
                <a:latin typeface="Roboto"/>
                <a:ea typeface="Roboto"/>
                <a:cs typeface="Roboto"/>
                <a:sym typeface="Roboto"/>
              </a:rPr>
              <a:t>Canales para la difusión de la información:</a:t>
            </a:r>
            <a:endParaRPr sz="1000">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lang="es" sz="1000">
                <a:latin typeface="Roboto"/>
                <a:ea typeface="Roboto"/>
                <a:cs typeface="Roboto"/>
                <a:sym typeface="Roboto"/>
              </a:rPr>
              <a:t>Programa de radio Sin Barreras</a:t>
            </a:r>
            <a:endParaRPr sz="1000">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lang="es" sz="1000">
                <a:latin typeface="Roboto"/>
                <a:ea typeface="Roboto"/>
                <a:cs typeface="Roboto"/>
                <a:sym typeface="Roboto"/>
              </a:rPr>
              <a:t>Redes sociales institucionales</a:t>
            </a:r>
            <a:endParaRPr sz="1000">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Jornadas </a:t>
            </a:r>
            <a:r>
              <a:rPr lang="es" sz="1000">
                <a:latin typeface="Roboto"/>
                <a:ea typeface="Roboto"/>
                <a:cs typeface="Roboto"/>
                <a:sym typeface="Roboto"/>
              </a:rPr>
              <a:t>Informativas: A nivel nacional y por macro regiones</a:t>
            </a:r>
            <a:endParaRPr i="0" sz="1000" u="none" cap="none" strike="noStrike">
              <a:solidFill>
                <a:srgbClr val="000000"/>
              </a:solidFill>
              <a:latin typeface="Roboto"/>
              <a:ea typeface="Roboto"/>
              <a:cs typeface="Roboto"/>
              <a:sym typeface="Roboto"/>
            </a:endParaRPr>
          </a:p>
        </p:txBody>
      </p:sp>
      <p:cxnSp>
        <p:nvCxnSpPr>
          <p:cNvPr id="171" name="Google Shape;171;p28"/>
          <p:cNvCxnSpPr>
            <a:stCxn id="172" idx="3"/>
            <a:endCxn id="173" idx="3"/>
          </p:cNvCxnSpPr>
          <p:nvPr/>
        </p:nvCxnSpPr>
        <p:spPr>
          <a:xfrm>
            <a:off x="2553125" y="1639075"/>
            <a:ext cx="1163400" cy="0"/>
          </a:xfrm>
          <a:prstGeom prst="straightConnector1">
            <a:avLst/>
          </a:prstGeom>
          <a:noFill/>
          <a:ln cap="flat" cmpd="sng" w="19050">
            <a:solidFill>
              <a:srgbClr val="073763"/>
            </a:solidFill>
            <a:prstDash val="solid"/>
            <a:round/>
            <a:headEnd len="med" w="med" type="none"/>
            <a:tailEnd len="med" w="med" type="none"/>
          </a:ln>
        </p:spPr>
      </p:cxnSp>
      <p:sp>
        <p:nvSpPr>
          <p:cNvPr id="174" name="Google Shape;174;p28"/>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nvSpPr>
        <p:spPr>
          <a:xfrm>
            <a:off x="3475200" y="2009825"/>
            <a:ext cx="2193600" cy="1510800"/>
          </a:xfrm>
          <a:prstGeom prst="rect">
            <a:avLst/>
          </a:prstGeom>
          <a:noFill/>
          <a:ln>
            <a:noFill/>
          </a:ln>
        </p:spPr>
        <p:txBody>
          <a:bodyPr anchorCtr="0" anchor="t" bIns="123825" lIns="123825" spcFirstLastPara="1" rIns="123825" wrap="square" tIns="123825">
            <a:noAutofit/>
          </a:bodyPr>
          <a:lstStyle/>
          <a:p>
            <a:pPr indent="0" lvl="0" marL="0" marR="0" rtl="0" algn="l">
              <a:lnSpc>
                <a:spcPct val="90000"/>
              </a:lnSpc>
              <a:spcBef>
                <a:spcPts val="0"/>
              </a:spcBef>
              <a:spcAft>
                <a:spcPts val="0"/>
              </a:spcAft>
              <a:buClr>
                <a:srgbClr val="000000"/>
              </a:buClr>
              <a:buSzPts val="1000"/>
              <a:buFont typeface="Arial"/>
              <a:buNone/>
            </a:pPr>
            <a:r>
              <a:rPr lang="es" sz="1000">
                <a:latin typeface="Roboto"/>
                <a:ea typeface="Roboto"/>
                <a:cs typeface="Roboto"/>
                <a:sym typeface="Roboto"/>
              </a:rPr>
              <a:t>Canales </a:t>
            </a:r>
            <a:r>
              <a:rPr i="0" lang="es" sz="1000" u="none" cap="none" strike="noStrike">
                <a:solidFill>
                  <a:srgbClr val="000000"/>
                </a:solidFill>
                <a:latin typeface="Roboto"/>
                <a:ea typeface="Roboto"/>
                <a:cs typeface="Roboto"/>
                <a:sym typeface="Roboto"/>
              </a:rPr>
              <a:t>para el recojo de los aportes:</a:t>
            </a:r>
            <a:endParaRPr i="0" sz="700" u="none" cap="none" strike="noStrike">
              <a:solidFill>
                <a:srgbClr val="000000"/>
              </a:solidFill>
              <a:latin typeface="Roboto"/>
              <a:ea typeface="Roboto"/>
              <a:cs typeface="Roboto"/>
              <a:sym typeface="Roboto"/>
            </a:endParaRPr>
          </a:p>
          <a:p>
            <a:pPr indent="-158751" lvl="0" marL="179999" marR="0" rtl="0" algn="l">
              <a:lnSpc>
                <a:spcPct val="90000"/>
              </a:lnSpc>
              <a:spcBef>
                <a:spcPts val="1000"/>
              </a:spcBef>
              <a:spcAft>
                <a:spcPts val="0"/>
              </a:spcAft>
              <a:buClr>
                <a:srgbClr val="000000"/>
              </a:buClr>
              <a:buSzPts val="1000"/>
              <a:buFont typeface="Roboto"/>
              <a:buChar char="●"/>
            </a:pPr>
            <a:r>
              <a:rPr lang="es" sz="1000">
                <a:latin typeface="Roboto"/>
                <a:ea typeface="Roboto"/>
                <a:cs typeface="Roboto"/>
                <a:sym typeface="Roboto"/>
              </a:rPr>
              <a:t>P</a:t>
            </a:r>
            <a:r>
              <a:rPr i="0" lang="es" sz="1000" u="none" cap="none" strike="noStrike">
                <a:solidFill>
                  <a:srgbClr val="000000"/>
                </a:solidFill>
                <a:latin typeface="Roboto"/>
                <a:ea typeface="Roboto"/>
                <a:cs typeface="Roboto"/>
                <a:sym typeface="Roboto"/>
              </a:rPr>
              <a:t>lataforma “Proyectos en Consulta”.</a:t>
            </a:r>
            <a:endParaRPr i="0" sz="700" u="none" cap="none" strike="noStrike">
              <a:solidFill>
                <a:srgbClr val="000000"/>
              </a:solidFill>
              <a:latin typeface="Roboto"/>
              <a:ea typeface="Roboto"/>
              <a:cs typeface="Roboto"/>
              <a:sym typeface="Roboto"/>
            </a:endParaRPr>
          </a:p>
          <a:p>
            <a:pPr indent="-158751" lvl="0" marL="179999"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Correo electrónico y </a:t>
            </a:r>
            <a:r>
              <a:rPr lang="es" sz="1000">
                <a:latin typeface="Roboto"/>
                <a:ea typeface="Roboto"/>
                <a:cs typeface="Roboto"/>
                <a:sym typeface="Roboto"/>
              </a:rPr>
              <a:t>r</a:t>
            </a:r>
            <a:r>
              <a:rPr i="0" lang="es" sz="1000" u="none" cap="none" strike="noStrike">
                <a:solidFill>
                  <a:srgbClr val="000000"/>
                </a:solidFill>
                <a:latin typeface="Roboto"/>
                <a:ea typeface="Roboto"/>
                <a:cs typeface="Roboto"/>
                <a:sym typeface="Roboto"/>
              </a:rPr>
              <a:t>edes </a:t>
            </a:r>
            <a:r>
              <a:rPr lang="es" sz="1000">
                <a:latin typeface="Roboto"/>
                <a:ea typeface="Roboto"/>
                <a:cs typeface="Roboto"/>
                <a:sym typeface="Roboto"/>
              </a:rPr>
              <a:t>s</a:t>
            </a:r>
            <a:r>
              <a:rPr i="0" lang="es" sz="1000" u="none" cap="none" strike="noStrike">
                <a:solidFill>
                  <a:srgbClr val="000000"/>
                </a:solidFill>
                <a:latin typeface="Roboto"/>
                <a:ea typeface="Roboto"/>
                <a:cs typeface="Roboto"/>
                <a:sym typeface="Roboto"/>
              </a:rPr>
              <a:t>ociales </a:t>
            </a:r>
            <a:r>
              <a:rPr lang="es" sz="1000">
                <a:latin typeface="Roboto"/>
                <a:ea typeface="Roboto"/>
                <a:cs typeface="Roboto"/>
                <a:sym typeface="Roboto"/>
              </a:rPr>
              <a:t>i</a:t>
            </a:r>
            <a:r>
              <a:rPr i="0" lang="es" sz="1000" u="none" cap="none" strike="noStrike">
                <a:solidFill>
                  <a:srgbClr val="000000"/>
                </a:solidFill>
                <a:latin typeface="Roboto"/>
                <a:ea typeface="Roboto"/>
                <a:cs typeface="Roboto"/>
                <a:sym typeface="Roboto"/>
              </a:rPr>
              <a:t>nstitucionales.</a:t>
            </a:r>
            <a:endParaRPr i="0" sz="1000" u="none" cap="none" strike="noStrike">
              <a:solidFill>
                <a:srgbClr val="000000"/>
              </a:solidFill>
              <a:latin typeface="Roboto"/>
              <a:ea typeface="Roboto"/>
              <a:cs typeface="Roboto"/>
              <a:sym typeface="Roboto"/>
            </a:endParaRPr>
          </a:p>
          <a:p>
            <a:pPr indent="-158751" lvl="0" marL="179999"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Jornadas </a:t>
            </a:r>
            <a:r>
              <a:rPr lang="es" sz="1000">
                <a:latin typeface="Roboto"/>
                <a:ea typeface="Roboto"/>
                <a:cs typeface="Roboto"/>
                <a:sym typeface="Roboto"/>
              </a:rPr>
              <a:t>consultivas: A nivel nacional, por macro regiones y focalizadas por tipo de discapacidad. </a:t>
            </a:r>
            <a:endParaRPr sz="1000">
              <a:latin typeface="Roboto"/>
              <a:ea typeface="Roboto"/>
              <a:cs typeface="Roboto"/>
              <a:sym typeface="Roboto"/>
            </a:endParaRPr>
          </a:p>
        </p:txBody>
      </p:sp>
      <p:sp>
        <p:nvSpPr>
          <p:cNvPr id="176" name="Google Shape;176;p28"/>
          <p:cNvSpPr txBox="1"/>
          <p:nvPr/>
        </p:nvSpPr>
        <p:spPr>
          <a:xfrm>
            <a:off x="609850" y="375000"/>
            <a:ext cx="8128800" cy="6648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3100">
                <a:solidFill>
                  <a:srgbClr val="0B5394"/>
                </a:solidFill>
                <a:latin typeface="Archivo Narrow"/>
                <a:ea typeface="Archivo Narrow"/>
                <a:cs typeface="Archivo Narrow"/>
                <a:sym typeface="Archivo Narrow"/>
              </a:rPr>
              <a:t>Fases del proceso de consulta</a:t>
            </a:r>
            <a:endParaRPr b="1" i="0" sz="2100" u="none" cap="none" strike="noStrike">
              <a:solidFill>
                <a:srgbClr val="FF0000"/>
              </a:solidFill>
              <a:latin typeface="Archivo Narrow"/>
              <a:ea typeface="Archivo Narrow"/>
              <a:cs typeface="Archivo Narrow"/>
              <a:sym typeface="Archivo Narrow"/>
            </a:endParaRPr>
          </a:p>
        </p:txBody>
      </p:sp>
      <p:pic>
        <p:nvPicPr>
          <p:cNvPr id="177" name="Google Shape;177;p28"/>
          <p:cNvPicPr preferRelativeResize="0"/>
          <p:nvPr/>
        </p:nvPicPr>
        <p:blipFill rotWithShape="1">
          <a:blip r:embed="rId3">
            <a:alphaModFix/>
          </a:blip>
          <a:srcRect b="0" l="0" r="0" t="0"/>
          <a:stretch/>
        </p:blipFill>
        <p:spPr>
          <a:xfrm>
            <a:off x="4098950" y="4407663"/>
            <a:ext cx="271800" cy="271800"/>
          </a:xfrm>
          <a:prstGeom prst="rect">
            <a:avLst/>
          </a:prstGeom>
          <a:noFill/>
          <a:ln>
            <a:noFill/>
          </a:ln>
        </p:spPr>
      </p:pic>
      <p:pic>
        <p:nvPicPr>
          <p:cNvPr id="178" name="Google Shape;178;p28"/>
          <p:cNvPicPr preferRelativeResize="0"/>
          <p:nvPr/>
        </p:nvPicPr>
        <p:blipFill rotWithShape="1">
          <a:blip r:embed="rId4">
            <a:alphaModFix/>
          </a:blip>
          <a:srcRect b="0" l="0" r="0" t="0"/>
          <a:stretch/>
        </p:blipFill>
        <p:spPr>
          <a:xfrm>
            <a:off x="4456800" y="4407663"/>
            <a:ext cx="271798" cy="271798"/>
          </a:xfrm>
          <a:prstGeom prst="rect">
            <a:avLst/>
          </a:prstGeom>
          <a:noFill/>
          <a:ln>
            <a:noFill/>
          </a:ln>
        </p:spPr>
      </p:pic>
      <p:sp>
        <p:nvSpPr>
          <p:cNvPr id="179" name="Google Shape;179;p28"/>
          <p:cNvSpPr txBox="1"/>
          <p:nvPr/>
        </p:nvSpPr>
        <p:spPr>
          <a:xfrm>
            <a:off x="6591075" y="2038525"/>
            <a:ext cx="1952700" cy="1169700"/>
          </a:xfrm>
          <a:prstGeom prst="rect">
            <a:avLst/>
          </a:prstGeom>
          <a:noFill/>
          <a:ln>
            <a:noFill/>
          </a:ln>
        </p:spPr>
        <p:txBody>
          <a:bodyPr anchorCtr="0" anchor="t" bIns="123825" lIns="123825" spcFirstLastPara="1" rIns="123825" wrap="square" tIns="123825">
            <a:noAutofit/>
          </a:bodyPr>
          <a:lstStyle/>
          <a:p>
            <a:pPr indent="-89998" lvl="0" marL="89998"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Consolidación </a:t>
            </a:r>
            <a:r>
              <a:rPr lang="es" sz="1000">
                <a:latin typeface="Roboto"/>
                <a:ea typeface="Roboto"/>
                <a:cs typeface="Roboto"/>
                <a:sym typeface="Roboto"/>
              </a:rPr>
              <a:t>de a</a:t>
            </a:r>
            <a:r>
              <a:rPr i="0" lang="es" sz="1000" u="none" cap="none" strike="noStrike">
                <a:solidFill>
                  <a:srgbClr val="000000"/>
                </a:solidFill>
                <a:latin typeface="Roboto"/>
                <a:ea typeface="Roboto"/>
                <a:cs typeface="Roboto"/>
                <a:sym typeface="Roboto"/>
              </a:rPr>
              <a:t>portes.</a:t>
            </a:r>
            <a:endParaRPr i="0" sz="800" u="none" cap="none" strike="noStrike">
              <a:solidFill>
                <a:srgbClr val="000000"/>
              </a:solidFill>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Valoración de la viabilidad y efectividad de los aportes.</a:t>
            </a:r>
            <a:endParaRPr i="0" sz="1000" u="none" cap="none" strike="noStrike">
              <a:solidFill>
                <a:srgbClr val="000000"/>
              </a:solidFill>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Toma de </a:t>
            </a:r>
            <a:r>
              <a:rPr lang="es" sz="1000">
                <a:latin typeface="Roboto"/>
                <a:ea typeface="Roboto"/>
                <a:cs typeface="Roboto"/>
                <a:sym typeface="Roboto"/>
              </a:rPr>
              <a:t>decisiones,</a:t>
            </a:r>
            <a:endParaRPr i="0" sz="1000" u="none" cap="none" strike="noStrike">
              <a:solidFill>
                <a:srgbClr val="000000"/>
              </a:solidFill>
              <a:latin typeface="Roboto"/>
              <a:ea typeface="Roboto"/>
              <a:cs typeface="Roboto"/>
              <a:sym typeface="Roboto"/>
            </a:endParaRPr>
          </a:p>
          <a:p>
            <a:pPr indent="-89998" lvl="0" marL="89998" marR="0" rtl="0" algn="l">
              <a:lnSpc>
                <a:spcPct val="90000"/>
              </a:lnSpc>
              <a:spcBef>
                <a:spcPts val="0"/>
              </a:spcBef>
              <a:spcAft>
                <a:spcPts val="0"/>
              </a:spcAft>
              <a:buClr>
                <a:srgbClr val="000000"/>
              </a:buClr>
              <a:buSzPts val="1000"/>
              <a:buFont typeface="Roboto"/>
              <a:buChar char="●"/>
            </a:pPr>
            <a:r>
              <a:rPr i="0" lang="es" sz="1000" u="none" cap="none" strike="noStrike">
                <a:solidFill>
                  <a:srgbClr val="000000"/>
                </a:solidFill>
                <a:latin typeface="Roboto"/>
                <a:ea typeface="Roboto"/>
                <a:cs typeface="Roboto"/>
                <a:sym typeface="Roboto"/>
              </a:rPr>
              <a:t>Elaboración del Informe de Consulta</a:t>
            </a:r>
            <a:endParaRPr i="0" sz="1000" u="none" cap="none" strike="noStrike">
              <a:solidFill>
                <a:srgbClr val="000000"/>
              </a:solidFill>
              <a:latin typeface="Roboto"/>
              <a:ea typeface="Roboto"/>
              <a:cs typeface="Roboto"/>
              <a:sym typeface="Roboto"/>
            </a:endParaRPr>
          </a:p>
          <a:p>
            <a:pPr indent="-89998" lvl="0" marL="89998" marR="0" rtl="0" algn="l">
              <a:lnSpc>
                <a:spcPct val="90000"/>
              </a:lnSpc>
              <a:spcBef>
                <a:spcPts val="0"/>
              </a:spcBef>
              <a:spcAft>
                <a:spcPts val="0"/>
              </a:spcAft>
              <a:buSzPts val="1000"/>
              <a:buFont typeface="Roboto"/>
              <a:buChar char="●"/>
            </a:pPr>
            <a:r>
              <a:rPr lang="es" sz="1000">
                <a:latin typeface="Roboto"/>
                <a:ea typeface="Roboto"/>
                <a:cs typeface="Roboto"/>
                <a:sym typeface="Roboto"/>
              </a:rPr>
              <a:t>Presentación a la sociedad civil.</a:t>
            </a:r>
            <a:endParaRPr sz="1000">
              <a:latin typeface="Roboto"/>
              <a:ea typeface="Roboto"/>
              <a:cs typeface="Roboto"/>
              <a:sym typeface="Roboto"/>
            </a:endParaRPr>
          </a:p>
        </p:txBody>
      </p:sp>
      <p:pic>
        <p:nvPicPr>
          <p:cNvPr id="180" name="Google Shape;180;p28"/>
          <p:cNvPicPr preferRelativeResize="0"/>
          <p:nvPr/>
        </p:nvPicPr>
        <p:blipFill rotWithShape="1">
          <a:blip r:embed="rId5">
            <a:alphaModFix/>
          </a:blip>
          <a:srcRect b="0" l="0" r="0" t="0"/>
          <a:stretch/>
        </p:blipFill>
        <p:spPr>
          <a:xfrm>
            <a:off x="4813125" y="4427600"/>
            <a:ext cx="231924" cy="231924"/>
          </a:xfrm>
          <a:prstGeom prst="rect">
            <a:avLst/>
          </a:prstGeom>
          <a:noFill/>
          <a:ln>
            <a:noFill/>
          </a:ln>
        </p:spPr>
      </p:pic>
      <p:pic>
        <p:nvPicPr>
          <p:cNvPr id="181" name="Google Shape;181;p28"/>
          <p:cNvPicPr preferRelativeResize="0"/>
          <p:nvPr/>
        </p:nvPicPr>
        <p:blipFill rotWithShape="1">
          <a:blip r:embed="rId6">
            <a:alphaModFix/>
          </a:blip>
          <a:srcRect b="0" l="0" r="0" t="0"/>
          <a:stretch/>
        </p:blipFill>
        <p:spPr>
          <a:xfrm>
            <a:off x="4175375" y="3907175"/>
            <a:ext cx="834658" cy="466263"/>
          </a:xfrm>
          <a:prstGeom prst="rect">
            <a:avLst/>
          </a:prstGeom>
          <a:noFill/>
          <a:ln>
            <a:noFill/>
          </a:ln>
        </p:spPr>
      </p:pic>
      <p:sp>
        <p:nvSpPr>
          <p:cNvPr id="172" name="Google Shape;172;p28"/>
          <p:cNvSpPr/>
          <p:nvPr/>
        </p:nvSpPr>
        <p:spPr>
          <a:xfrm>
            <a:off x="776825" y="1437625"/>
            <a:ext cx="1776300" cy="4029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t>Informativa</a:t>
            </a:r>
            <a:endParaRPr b="1"/>
          </a:p>
        </p:txBody>
      </p:sp>
      <p:sp>
        <p:nvSpPr>
          <p:cNvPr id="182" name="Google Shape;182;p28"/>
          <p:cNvSpPr/>
          <p:nvPr/>
        </p:nvSpPr>
        <p:spPr>
          <a:xfrm>
            <a:off x="3618075" y="1437625"/>
            <a:ext cx="1776300" cy="4029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t>Consultiva</a:t>
            </a:r>
            <a:endParaRPr b="1"/>
          </a:p>
        </p:txBody>
      </p:sp>
      <p:sp>
        <p:nvSpPr>
          <p:cNvPr id="183" name="Google Shape;183;p28"/>
          <p:cNvSpPr/>
          <p:nvPr/>
        </p:nvSpPr>
        <p:spPr>
          <a:xfrm>
            <a:off x="6642675" y="1437625"/>
            <a:ext cx="1879500" cy="4029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t>Evaluativa</a:t>
            </a:r>
            <a:endParaRPr b="1"/>
          </a:p>
        </p:txBody>
      </p:sp>
      <p:sp>
        <p:nvSpPr>
          <p:cNvPr id="184" name="Google Shape;184;p28"/>
          <p:cNvSpPr/>
          <p:nvPr/>
        </p:nvSpPr>
        <p:spPr>
          <a:xfrm>
            <a:off x="683150" y="154532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p:nvPr/>
        </p:nvSpPr>
        <p:spPr>
          <a:xfrm>
            <a:off x="3529650" y="1545325"/>
            <a:ext cx="186900" cy="187500"/>
          </a:xfrm>
          <a:prstGeom prst="diamond">
            <a:avLst/>
          </a:prstGeom>
          <a:solidFill>
            <a:srgbClr val="351C75"/>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6539550" y="1545325"/>
            <a:ext cx="186900" cy="187500"/>
          </a:xfrm>
          <a:prstGeom prst="diamond">
            <a:avLst/>
          </a:prstGeom>
          <a:solidFill>
            <a:srgbClr val="EC3A3B"/>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8"/>
          <p:cNvPicPr preferRelativeResize="0"/>
          <p:nvPr/>
        </p:nvPicPr>
        <p:blipFill rotWithShape="1">
          <a:blip r:embed="rId7">
            <a:alphaModFix/>
          </a:blip>
          <a:srcRect b="23768" l="57524" r="8012" t="63662"/>
          <a:stretch/>
        </p:blipFill>
        <p:spPr>
          <a:xfrm>
            <a:off x="960175" y="4409413"/>
            <a:ext cx="1409602" cy="353962"/>
          </a:xfrm>
          <a:prstGeom prst="rect">
            <a:avLst/>
          </a:prstGeom>
          <a:noFill/>
          <a:ln>
            <a:noFill/>
          </a:ln>
        </p:spPr>
      </p:pic>
      <p:pic>
        <p:nvPicPr>
          <p:cNvPr id="187" name="Google Shape;187;p28"/>
          <p:cNvPicPr preferRelativeResize="0"/>
          <p:nvPr/>
        </p:nvPicPr>
        <p:blipFill rotWithShape="1">
          <a:blip r:embed="rId8">
            <a:alphaModFix/>
          </a:blip>
          <a:srcRect b="11710" l="30633" r="27270" t="6683"/>
          <a:stretch/>
        </p:blipFill>
        <p:spPr>
          <a:xfrm>
            <a:off x="1116317" y="3390800"/>
            <a:ext cx="614906" cy="1220427"/>
          </a:xfrm>
          <a:prstGeom prst="rect">
            <a:avLst/>
          </a:prstGeom>
          <a:noFill/>
          <a:ln>
            <a:noFill/>
          </a:ln>
        </p:spPr>
      </p:pic>
      <p:pic>
        <p:nvPicPr>
          <p:cNvPr id="188" name="Google Shape;188;p28"/>
          <p:cNvPicPr preferRelativeResize="0"/>
          <p:nvPr/>
        </p:nvPicPr>
        <p:blipFill rotWithShape="1">
          <a:blip r:embed="rId9">
            <a:alphaModFix/>
          </a:blip>
          <a:srcRect b="9033" l="29454" r="30817" t="0"/>
          <a:stretch/>
        </p:blipFill>
        <p:spPr>
          <a:xfrm>
            <a:off x="1532052" y="3390800"/>
            <a:ext cx="520549" cy="1220427"/>
          </a:xfrm>
          <a:prstGeom prst="rect">
            <a:avLst/>
          </a:prstGeom>
          <a:noFill/>
          <a:ln>
            <a:noFill/>
          </a:ln>
        </p:spPr>
      </p:pic>
      <p:sp>
        <p:nvSpPr>
          <p:cNvPr id="189" name="Google Shape;189;p28"/>
          <p:cNvSpPr/>
          <p:nvPr/>
        </p:nvSpPr>
        <p:spPr>
          <a:xfrm>
            <a:off x="6618425" y="3634825"/>
            <a:ext cx="1952700" cy="1317000"/>
          </a:xfrm>
          <a:prstGeom prst="wedgeRectCallout">
            <a:avLst>
              <a:gd fmla="val -22929" name="adj1"/>
              <a:gd fmla="val 64205" name="adj2"/>
            </a:avLst>
          </a:prstGeom>
          <a:solidFill>
            <a:srgbClr val="0B5394"/>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90" name="Google Shape;190;p28"/>
          <p:cNvSpPr txBox="1"/>
          <p:nvPr/>
        </p:nvSpPr>
        <p:spPr>
          <a:xfrm>
            <a:off x="6726450" y="3702125"/>
            <a:ext cx="1776300" cy="1120800"/>
          </a:xfrm>
          <a:prstGeom prst="rect">
            <a:avLst/>
          </a:prstGeom>
          <a:noFill/>
          <a:ln>
            <a:noFill/>
          </a:ln>
        </p:spPr>
        <p:txBody>
          <a:bodyPr anchorCtr="0" anchor="t" bIns="123825" lIns="123825" spcFirstLastPara="1" rIns="123825" wrap="square" tIns="123825">
            <a:noAutofit/>
          </a:bodyPr>
          <a:lstStyle/>
          <a:p>
            <a:pPr indent="0" lvl="0" marL="0" marR="0" rtl="0" algn="just">
              <a:lnSpc>
                <a:spcPct val="90000"/>
              </a:lnSpc>
              <a:spcBef>
                <a:spcPts val="0"/>
              </a:spcBef>
              <a:spcAft>
                <a:spcPts val="0"/>
              </a:spcAft>
              <a:buNone/>
            </a:pPr>
            <a:r>
              <a:rPr b="1" lang="es" sz="1100">
                <a:solidFill>
                  <a:srgbClr val="FFFFFF"/>
                </a:solidFill>
                <a:latin typeface="Roboto"/>
                <a:ea typeface="Roboto"/>
                <a:cs typeface="Roboto"/>
                <a:sym typeface="Roboto"/>
              </a:rPr>
              <a:t>Todo el proceso de consulta se enmarcó bajo los principios de accesibilidad, transparencia, buena fe y oportunidad</a:t>
            </a:r>
            <a:endParaRPr b="1" i="0" sz="1100" u="none" cap="none" strike="noStrike">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b="1" lang="es" sz="6600">
                <a:solidFill>
                  <a:srgbClr val="FFFFFF"/>
                </a:solidFill>
                <a:latin typeface="Calibri"/>
                <a:ea typeface="Calibri"/>
                <a:cs typeface="Calibri"/>
                <a:sym typeface="Calibri"/>
              </a:rPr>
              <a:t>2</a:t>
            </a:r>
            <a:endParaRPr b="0" i="0" sz="6600" u="none" cap="none" strike="noStrike">
              <a:solidFill>
                <a:srgbClr val="FFFFFF"/>
              </a:solidFill>
              <a:latin typeface="Arial"/>
              <a:ea typeface="Arial"/>
              <a:cs typeface="Arial"/>
              <a:sym typeface="Arial"/>
            </a:endParaRPr>
          </a:p>
        </p:txBody>
      </p:sp>
      <p:sp>
        <p:nvSpPr>
          <p:cNvPr id="196" name="Google Shape;196;p29"/>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3100">
                <a:latin typeface="Calibri"/>
                <a:ea typeface="Calibri"/>
                <a:cs typeface="Calibri"/>
                <a:sym typeface="Calibri"/>
              </a:rPr>
              <a:t>SOBRE LA VERSIÓN FINAL DEL PROTOCOLO</a:t>
            </a:r>
            <a:endParaRPr b="1" sz="3100">
              <a:latin typeface="Calibri"/>
              <a:ea typeface="Calibri"/>
              <a:cs typeface="Calibri"/>
              <a:sym typeface="Calibri"/>
            </a:endParaRPr>
          </a:p>
        </p:txBody>
      </p:sp>
      <p:sp>
        <p:nvSpPr>
          <p:cNvPr id="197" name="Google Shape;197;p29"/>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p:nvPr/>
        </p:nvSpPr>
        <p:spPr>
          <a:xfrm>
            <a:off x="928725" y="1220050"/>
            <a:ext cx="7810200" cy="34476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3" name="Google Shape;203;p30"/>
          <p:cNvSpPr txBox="1"/>
          <p:nvPr/>
        </p:nvSpPr>
        <p:spPr>
          <a:xfrm>
            <a:off x="609850" y="360850"/>
            <a:ext cx="8128800" cy="6648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3000">
                <a:solidFill>
                  <a:srgbClr val="0B5394"/>
                </a:solidFill>
                <a:latin typeface="Archivo Narrow"/>
                <a:ea typeface="Archivo Narrow"/>
                <a:cs typeface="Archivo Narrow"/>
                <a:sym typeface="Archivo Narrow"/>
              </a:rPr>
              <a:t>Principales modificaciones</a:t>
            </a:r>
            <a:endParaRPr b="1" i="0" sz="2000" u="none" cap="none" strike="noStrike">
              <a:solidFill>
                <a:srgbClr val="FF0000"/>
              </a:solidFill>
              <a:latin typeface="Archivo Narrow"/>
              <a:ea typeface="Archivo Narrow"/>
              <a:cs typeface="Archivo Narrow"/>
              <a:sym typeface="Archivo Narrow"/>
            </a:endParaRPr>
          </a:p>
        </p:txBody>
      </p:sp>
      <p:sp>
        <p:nvSpPr>
          <p:cNvPr id="204" name="Google Shape;204;p30"/>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0"/>
          <p:cNvSpPr txBox="1"/>
          <p:nvPr/>
        </p:nvSpPr>
        <p:spPr>
          <a:xfrm>
            <a:off x="677950" y="1260350"/>
            <a:ext cx="7992600" cy="3365700"/>
          </a:xfrm>
          <a:prstGeom prst="rect">
            <a:avLst/>
          </a:prstGeom>
          <a:noFill/>
          <a:ln>
            <a:noFill/>
          </a:ln>
        </p:spPr>
        <p:txBody>
          <a:bodyPr anchorCtr="0" anchor="t" bIns="91425" lIns="91425" spcFirstLastPara="1" rIns="91425" wrap="square" tIns="91425">
            <a:spAutoFit/>
          </a:bodyPr>
          <a:lstStyle/>
          <a:p>
            <a:pPr indent="0" lvl="0" marL="450000" rtl="0" algn="just">
              <a:spcBef>
                <a:spcPts val="0"/>
              </a:spcBef>
              <a:spcAft>
                <a:spcPts val="0"/>
              </a:spcAft>
              <a:buNone/>
            </a:pPr>
            <a:r>
              <a:rPr lang="es" sz="1200">
                <a:latin typeface="Roboto"/>
                <a:ea typeface="Roboto"/>
                <a:cs typeface="Roboto"/>
                <a:sym typeface="Roboto"/>
              </a:rPr>
              <a:t>Se ha modificado el título de la siguiente manera: "P</a:t>
            </a:r>
            <a:r>
              <a:rPr lang="es" sz="1200">
                <a:latin typeface="Roboto"/>
                <a:ea typeface="Roboto"/>
                <a:cs typeface="Roboto"/>
                <a:sym typeface="Roboto"/>
              </a:rPr>
              <a:t>rotocolo para otorgar ajustes razonables a las personas con discapacidad para la manifestación de su voluntad en actos que produzcan efectos jurídicos".</a:t>
            </a:r>
            <a:endParaRPr sz="1200">
              <a:latin typeface="Roboto"/>
              <a:ea typeface="Roboto"/>
              <a:cs typeface="Roboto"/>
              <a:sym typeface="Roboto"/>
            </a:endParaRPr>
          </a:p>
          <a:p>
            <a:pPr indent="0" lvl="0" marL="450000" rtl="0" algn="just">
              <a:spcBef>
                <a:spcPts val="1000"/>
              </a:spcBef>
              <a:spcAft>
                <a:spcPts val="0"/>
              </a:spcAft>
              <a:buNone/>
            </a:pPr>
            <a:r>
              <a:rPr lang="es" sz="1200">
                <a:latin typeface="Roboto"/>
                <a:ea typeface="Roboto"/>
                <a:cs typeface="Roboto"/>
                <a:sym typeface="Roboto"/>
              </a:rPr>
              <a:t>Ampliación del alcance, de modo que es de obligatorio cumplimiento tanto para las entidades de la Administración Pública como para entidades privadas.</a:t>
            </a:r>
            <a:endParaRPr sz="1200">
              <a:latin typeface="Roboto"/>
              <a:ea typeface="Roboto"/>
              <a:cs typeface="Roboto"/>
              <a:sym typeface="Roboto"/>
            </a:endParaRPr>
          </a:p>
          <a:p>
            <a:pPr indent="0" lvl="0" marL="450000" rtl="0" algn="just">
              <a:lnSpc>
                <a:spcPct val="115000"/>
              </a:lnSpc>
              <a:spcBef>
                <a:spcPts val="1000"/>
              </a:spcBef>
              <a:spcAft>
                <a:spcPts val="0"/>
              </a:spcAft>
              <a:buNone/>
            </a:pPr>
            <a:r>
              <a:rPr lang="es" sz="1200">
                <a:latin typeface="Roboto"/>
                <a:ea typeface="Roboto"/>
                <a:cs typeface="Roboto"/>
                <a:sym typeface="Roboto"/>
              </a:rPr>
              <a:t>Se ha especificado que la presentación de las solicitudes y el otorgamiento de ajustes razonables no genera costos para la persona con discapacidad, su apoyo o persona de confianza.</a:t>
            </a:r>
            <a:endParaRPr sz="1200">
              <a:latin typeface="Roboto"/>
              <a:ea typeface="Roboto"/>
              <a:cs typeface="Roboto"/>
              <a:sym typeface="Roboto"/>
            </a:endParaRPr>
          </a:p>
          <a:p>
            <a:pPr indent="0" lvl="0" marL="450000" rtl="0" algn="just">
              <a:spcBef>
                <a:spcPts val="1000"/>
              </a:spcBef>
              <a:spcAft>
                <a:spcPts val="0"/>
              </a:spcAft>
              <a:buNone/>
            </a:pPr>
            <a:r>
              <a:rPr lang="es" sz="1200">
                <a:latin typeface="Roboto"/>
                <a:ea typeface="Roboto"/>
                <a:cs typeface="Roboto"/>
                <a:sym typeface="Roboto"/>
              </a:rPr>
              <a:t>Se han incorporado diversos aportes respecto a las pautas de atención a las personas con discapacidad a ser consideradas por el personal de las entidades. </a:t>
            </a:r>
            <a:endParaRPr sz="1200">
              <a:latin typeface="Roboto"/>
              <a:ea typeface="Roboto"/>
              <a:cs typeface="Roboto"/>
              <a:sym typeface="Roboto"/>
            </a:endParaRPr>
          </a:p>
          <a:p>
            <a:pPr indent="0" lvl="0" marL="450000" rtl="0" algn="just">
              <a:lnSpc>
                <a:spcPct val="115000"/>
              </a:lnSpc>
              <a:spcBef>
                <a:spcPts val="1000"/>
              </a:spcBef>
              <a:spcAft>
                <a:spcPts val="0"/>
              </a:spcAft>
              <a:buNone/>
            </a:pPr>
            <a:r>
              <a:rPr lang="es" sz="1200">
                <a:latin typeface="Roboto"/>
                <a:ea typeface="Roboto"/>
                <a:cs typeface="Roboto"/>
                <a:sym typeface="Roboto"/>
              </a:rPr>
              <a:t>La solicitud de ajustes razonables puede ser presentada tanto por el apoyo oficialmente designado como por la persona de confianza, que es la persona que, sin ser un apoyo designado, pertenece al entorno de la persona con discapacidad y es libremente elegida por aquella para que facilite su comunicación.</a:t>
            </a:r>
            <a:endParaRPr sz="1200">
              <a:latin typeface="Roboto"/>
              <a:ea typeface="Roboto"/>
              <a:cs typeface="Roboto"/>
              <a:sym typeface="Roboto"/>
            </a:endParaRPr>
          </a:p>
          <a:p>
            <a:pPr indent="0" lvl="0" marL="450000" rtl="0" algn="just">
              <a:spcBef>
                <a:spcPts val="1000"/>
              </a:spcBef>
              <a:spcAft>
                <a:spcPts val="1000"/>
              </a:spcAft>
              <a:buNone/>
            </a:pPr>
            <a:r>
              <a:rPr lang="es" sz="1200">
                <a:solidFill>
                  <a:schemeClr val="dk1"/>
                </a:solidFill>
                <a:latin typeface="Roboto"/>
                <a:ea typeface="Roboto"/>
                <a:cs typeface="Roboto"/>
                <a:sym typeface="Roboto"/>
              </a:rPr>
              <a:t>El órgano responsable será la oficina de atención al ciudadano o la que haga sus veces en las entidades públicas y privadas, por lo que ya no se requerirá que sean designados mediante algún acto administrativo.</a:t>
            </a:r>
            <a:endParaRPr sz="1200">
              <a:latin typeface="Roboto"/>
              <a:ea typeface="Roboto"/>
              <a:cs typeface="Roboto"/>
              <a:sym typeface="Roboto"/>
            </a:endParaRPr>
          </a:p>
        </p:txBody>
      </p:sp>
      <p:sp>
        <p:nvSpPr>
          <p:cNvPr id="206" name="Google Shape;206;p30"/>
          <p:cNvSpPr/>
          <p:nvPr/>
        </p:nvSpPr>
        <p:spPr>
          <a:xfrm>
            <a:off x="841025" y="13750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0"/>
          <p:cNvSpPr/>
          <p:nvPr/>
        </p:nvSpPr>
        <p:spPr>
          <a:xfrm>
            <a:off x="841025" y="18743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0"/>
          <p:cNvSpPr/>
          <p:nvPr/>
        </p:nvSpPr>
        <p:spPr>
          <a:xfrm>
            <a:off x="841025" y="23736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p:nvPr/>
        </p:nvSpPr>
        <p:spPr>
          <a:xfrm>
            <a:off x="841025" y="4137350"/>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p:nvPr/>
        </p:nvSpPr>
        <p:spPr>
          <a:xfrm>
            <a:off x="841025" y="33722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a:off x="841025" y="28729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p:nvPr/>
        </p:nvSpPr>
        <p:spPr>
          <a:xfrm>
            <a:off x="953650" y="1220050"/>
            <a:ext cx="7785300" cy="3447600"/>
          </a:xfrm>
          <a:prstGeom prst="rect">
            <a:avLst/>
          </a:prstGeom>
          <a:no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17" name="Google Shape;217;p31"/>
          <p:cNvSpPr txBox="1"/>
          <p:nvPr/>
        </p:nvSpPr>
        <p:spPr>
          <a:xfrm>
            <a:off x="609850" y="360850"/>
            <a:ext cx="8128800" cy="6648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3000">
                <a:solidFill>
                  <a:srgbClr val="0B5394"/>
                </a:solidFill>
                <a:latin typeface="Archivo Narrow"/>
                <a:ea typeface="Archivo Narrow"/>
                <a:cs typeface="Archivo Narrow"/>
                <a:sym typeface="Archivo Narrow"/>
              </a:rPr>
              <a:t>Principales modificaciones</a:t>
            </a:r>
            <a:endParaRPr b="1" i="0" sz="2000" u="none" cap="none" strike="noStrike">
              <a:solidFill>
                <a:srgbClr val="FF0000"/>
              </a:solidFill>
              <a:latin typeface="Archivo Narrow"/>
              <a:ea typeface="Archivo Narrow"/>
              <a:cs typeface="Archivo Narrow"/>
              <a:sym typeface="Archivo Narrow"/>
            </a:endParaRPr>
          </a:p>
        </p:txBody>
      </p:sp>
      <p:sp>
        <p:nvSpPr>
          <p:cNvPr id="218" name="Google Shape;218;p31"/>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a:off x="852150" y="1398100"/>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a:off x="852150" y="409872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a:off x="852150" y="3617850"/>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852150" y="313697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852150" y="2468425"/>
            <a:ext cx="186900" cy="187500"/>
          </a:xfrm>
          <a:prstGeom prst="diamond">
            <a:avLst/>
          </a:prstGeom>
          <a:solidFill>
            <a:schemeClr val="accen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txBox="1"/>
          <p:nvPr/>
        </p:nvSpPr>
        <p:spPr>
          <a:xfrm>
            <a:off x="706575" y="1301950"/>
            <a:ext cx="7840200" cy="3468300"/>
          </a:xfrm>
          <a:prstGeom prst="rect">
            <a:avLst/>
          </a:prstGeom>
          <a:noFill/>
          <a:ln>
            <a:noFill/>
          </a:ln>
        </p:spPr>
        <p:txBody>
          <a:bodyPr anchorCtr="0" anchor="t" bIns="91425" lIns="91425" spcFirstLastPara="1" rIns="91425" wrap="square" tIns="91425">
            <a:spAutoFit/>
          </a:bodyPr>
          <a:lstStyle/>
          <a:p>
            <a:pPr indent="0" lvl="0" marL="450000" rtl="0" algn="just">
              <a:spcBef>
                <a:spcPts val="0"/>
              </a:spcBef>
              <a:spcAft>
                <a:spcPts val="0"/>
              </a:spcAft>
              <a:buNone/>
            </a:pPr>
            <a:r>
              <a:rPr lang="es" sz="1200">
                <a:solidFill>
                  <a:schemeClr val="dk1"/>
                </a:solidFill>
                <a:latin typeface="Roboto"/>
                <a:ea typeface="Roboto"/>
                <a:cs typeface="Roboto"/>
                <a:sym typeface="Roboto"/>
              </a:rPr>
              <a:t>Se han establecido dos tipos de atención para el otorgamiento de ajustes razonables: i)  una básica, que no requiere completar las etapas indicadas en el presente protocolo ni la presentación del formulario de solicitud, y ii) una atención especializada de solicitudes de ajustes razonables, que se inicia cuando, pese al diálogo entre la entidad y la persona con discapacidad, no se llega a un consenso sobre las opciones de ajustes razonables que pone a disposición la entidad y/o el plazo de otorgamiento.</a:t>
            </a:r>
            <a:endParaRPr sz="1200">
              <a:solidFill>
                <a:schemeClr val="dk1"/>
              </a:solidFill>
              <a:latin typeface="Roboto"/>
              <a:ea typeface="Roboto"/>
              <a:cs typeface="Roboto"/>
              <a:sym typeface="Roboto"/>
            </a:endParaRPr>
          </a:p>
          <a:p>
            <a:pPr indent="0" lvl="0" marL="450000" rtl="0" algn="just">
              <a:spcBef>
                <a:spcPts val="1000"/>
              </a:spcBef>
              <a:spcAft>
                <a:spcPts val="0"/>
              </a:spcAft>
              <a:buNone/>
            </a:pPr>
            <a:r>
              <a:rPr lang="es" sz="1200">
                <a:solidFill>
                  <a:schemeClr val="dk1"/>
                </a:solidFill>
                <a:latin typeface="Roboto"/>
                <a:ea typeface="Roboto"/>
                <a:cs typeface="Roboto"/>
                <a:sym typeface="Roboto"/>
              </a:rPr>
              <a:t>Igualmente, la declaración jurada simple que presente la persona no será solo para quienes presenten una discapacidad severa, sino para cualquier persona con discapacidad que no cuente con certificado de discapacidad o carnet de CONADIS.</a:t>
            </a:r>
            <a:endParaRPr sz="1200">
              <a:solidFill>
                <a:schemeClr val="dk1"/>
              </a:solidFill>
              <a:latin typeface="Roboto"/>
              <a:ea typeface="Roboto"/>
              <a:cs typeface="Roboto"/>
              <a:sym typeface="Roboto"/>
            </a:endParaRPr>
          </a:p>
          <a:p>
            <a:pPr indent="0" lvl="0" marL="450000" rtl="0" algn="just">
              <a:spcBef>
                <a:spcPts val="1000"/>
              </a:spcBef>
              <a:spcAft>
                <a:spcPts val="0"/>
              </a:spcAft>
              <a:buNone/>
            </a:pPr>
            <a:r>
              <a:rPr lang="es" sz="1200">
                <a:solidFill>
                  <a:schemeClr val="dk1"/>
                </a:solidFill>
                <a:latin typeface="Roboto"/>
                <a:ea typeface="Roboto"/>
                <a:cs typeface="Roboto"/>
                <a:sym typeface="Roboto"/>
              </a:rPr>
              <a:t>Ante la denegatoria, se establece un mecanismo más accesible, que es el registro de un reclamo en el Libro de Reclamaciones de la entidad. </a:t>
            </a:r>
            <a:endParaRPr sz="1200">
              <a:solidFill>
                <a:schemeClr val="dk1"/>
              </a:solidFill>
              <a:latin typeface="Roboto"/>
              <a:ea typeface="Roboto"/>
              <a:cs typeface="Roboto"/>
              <a:sym typeface="Roboto"/>
            </a:endParaRPr>
          </a:p>
          <a:p>
            <a:pPr indent="0" lvl="0" marL="450000" rtl="0" algn="just">
              <a:spcBef>
                <a:spcPts val="1000"/>
              </a:spcBef>
              <a:spcAft>
                <a:spcPts val="0"/>
              </a:spcAft>
              <a:buNone/>
            </a:pPr>
            <a:r>
              <a:rPr lang="es" sz="1200">
                <a:solidFill>
                  <a:schemeClr val="dk1"/>
                </a:solidFill>
                <a:latin typeface="Roboto"/>
                <a:ea typeface="Roboto"/>
                <a:cs typeface="Roboto"/>
                <a:sym typeface="Roboto"/>
              </a:rPr>
              <a:t>Se plantea que las </a:t>
            </a:r>
            <a:r>
              <a:rPr lang="es" sz="1200">
                <a:solidFill>
                  <a:schemeClr val="dk1"/>
                </a:solidFill>
                <a:latin typeface="Roboto"/>
                <a:ea typeface="Roboto"/>
                <a:cs typeface="Roboto"/>
                <a:sym typeface="Roboto"/>
              </a:rPr>
              <a:t>entidades de la Administración Pública y las entidades privadas que brindan servicios públicos se alineen  a lo establecido en el servicio de facilitación de a</a:t>
            </a:r>
            <a:r>
              <a:rPr lang="es" sz="1200">
                <a:latin typeface="Roboto"/>
                <a:ea typeface="Roboto"/>
                <a:cs typeface="Roboto"/>
                <a:sym typeface="Roboto"/>
              </a:rPr>
              <a:t>tención preferente (SEFAP).</a:t>
            </a:r>
            <a:endParaRPr sz="1200">
              <a:latin typeface="Roboto"/>
              <a:ea typeface="Roboto"/>
              <a:cs typeface="Roboto"/>
              <a:sym typeface="Roboto"/>
            </a:endParaRPr>
          </a:p>
          <a:p>
            <a:pPr indent="0" lvl="0" marL="450000" rtl="0" algn="just">
              <a:spcBef>
                <a:spcPts val="1000"/>
              </a:spcBef>
              <a:spcAft>
                <a:spcPts val="1000"/>
              </a:spcAft>
              <a:buNone/>
            </a:pPr>
            <a:r>
              <a:rPr lang="es" sz="1200">
                <a:latin typeface="Roboto"/>
                <a:ea typeface="Roboto"/>
                <a:cs typeface="Roboto"/>
                <a:sym typeface="Roboto"/>
              </a:rPr>
              <a:t>Se ha establecido que la accesibilidad es una condición previa para la prestación del servicio público, considerando, entre otras, las características del entorno físico, digital, la información y las comunicaciones.</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p:nvPr/>
        </p:nvSpPr>
        <p:spPr>
          <a:xfrm>
            <a:off x="1047075" y="3170700"/>
            <a:ext cx="4609800" cy="1432200"/>
          </a:xfrm>
          <a:prstGeom prst="roundRect">
            <a:avLst>
              <a:gd fmla="val 16667" name="adj"/>
            </a:avLst>
          </a:prstGeom>
          <a:solidFill>
            <a:srgbClr val="F7F7F7">
              <a:alpha val="84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30" name="Google Shape;230;p32"/>
          <p:cNvSpPr/>
          <p:nvPr/>
        </p:nvSpPr>
        <p:spPr>
          <a:xfrm>
            <a:off x="1047100" y="1298700"/>
            <a:ext cx="4609800" cy="1432200"/>
          </a:xfrm>
          <a:prstGeom prst="roundRect">
            <a:avLst>
              <a:gd fmla="val 16667" name="adj"/>
            </a:avLst>
          </a:prstGeom>
          <a:solidFill>
            <a:srgbClr val="F7F7F7">
              <a:alpha val="84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31" name="Google Shape;231;p32"/>
          <p:cNvSpPr txBox="1"/>
          <p:nvPr/>
        </p:nvSpPr>
        <p:spPr>
          <a:xfrm>
            <a:off x="1475500" y="1387776"/>
            <a:ext cx="1257300" cy="35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s" sz="1800">
                <a:latin typeface="Fira Sans Extra Condensed Medium"/>
                <a:ea typeface="Fira Sans Extra Condensed Medium"/>
                <a:cs typeface="Fira Sans Extra Condensed Medium"/>
                <a:sym typeface="Fira Sans Extra Condensed Medium"/>
              </a:rPr>
              <a:t>Objetivo</a:t>
            </a:r>
            <a:endParaRPr i="1" sz="1800">
              <a:latin typeface="Fira Sans Extra Condensed Medium"/>
              <a:ea typeface="Fira Sans Extra Condensed Medium"/>
              <a:cs typeface="Fira Sans Extra Condensed Medium"/>
              <a:sym typeface="Fira Sans Extra Condensed Medium"/>
            </a:endParaRPr>
          </a:p>
        </p:txBody>
      </p:sp>
      <p:sp>
        <p:nvSpPr>
          <p:cNvPr id="232" name="Google Shape;232;p32"/>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2"/>
          <p:cNvSpPr txBox="1"/>
          <p:nvPr/>
        </p:nvSpPr>
        <p:spPr>
          <a:xfrm>
            <a:off x="1442201" y="1669488"/>
            <a:ext cx="3968100" cy="1070700"/>
          </a:xfrm>
          <a:prstGeom prst="rect">
            <a:avLst/>
          </a:prstGeom>
          <a:noFill/>
          <a:ln>
            <a:noFill/>
          </a:ln>
        </p:spPr>
        <p:txBody>
          <a:bodyPr anchorCtr="0" anchor="t" bIns="91425" lIns="91425" spcFirstLastPara="1" rIns="91425" wrap="square" tIns="91425">
            <a:spAutoFit/>
          </a:bodyPr>
          <a:lstStyle/>
          <a:p>
            <a:pPr indent="0" lvl="0" marL="0" marR="66675" rtl="0" algn="just">
              <a:lnSpc>
                <a:spcPct val="105833"/>
              </a:lnSpc>
              <a:spcBef>
                <a:spcPts val="0"/>
              </a:spcBef>
              <a:spcAft>
                <a:spcPts val="0"/>
              </a:spcAft>
              <a:buNone/>
            </a:pPr>
            <a:r>
              <a:rPr lang="es" sz="1100">
                <a:solidFill>
                  <a:schemeClr val="dk1"/>
                </a:solidFill>
                <a:latin typeface="Roboto"/>
                <a:ea typeface="Roboto"/>
                <a:cs typeface="Roboto"/>
                <a:sym typeface="Roboto"/>
              </a:rPr>
              <a:t>Establecer las etapas, estándares de trabajo y pautas actitudinales en el otorgamiento de ajustes razonables para la manifestación de voluntad de las personas con discapacidad en la realización de actos que produzcan efectos jurídicos.</a:t>
            </a:r>
            <a:endParaRPr sz="1100">
              <a:solidFill>
                <a:schemeClr val="dk1"/>
              </a:solidFill>
              <a:latin typeface="Roboto"/>
              <a:ea typeface="Roboto"/>
              <a:cs typeface="Roboto"/>
              <a:sym typeface="Roboto"/>
            </a:endParaRPr>
          </a:p>
        </p:txBody>
      </p:sp>
      <p:sp>
        <p:nvSpPr>
          <p:cNvPr id="234" name="Google Shape;234;p32"/>
          <p:cNvSpPr txBox="1"/>
          <p:nvPr/>
        </p:nvSpPr>
        <p:spPr>
          <a:xfrm>
            <a:off x="609850" y="360850"/>
            <a:ext cx="8128800" cy="6648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100"/>
              <a:buFont typeface="Arial"/>
              <a:buNone/>
            </a:pPr>
            <a:r>
              <a:rPr b="1" lang="es" sz="3000">
                <a:solidFill>
                  <a:srgbClr val="0B5394"/>
                </a:solidFill>
                <a:latin typeface="Archivo Narrow"/>
                <a:ea typeface="Archivo Narrow"/>
                <a:cs typeface="Archivo Narrow"/>
                <a:sym typeface="Archivo Narrow"/>
              </a:rPr>
              <a:t>¿Cuál es el objetivo del protocolo?</a:t>
            </a:r>
            <a:endParaRPr b="1" i="0" sz="2000" u="none" cap="none" strike="noStrike">
              <a:solidFill>
                <a:srgbClr val="FF0000"/>
              </a:solidFill>
              <a:latin typeface="Archivo Narrow"/>
              <a:ea typeface="Archivo Narrow"/>
              <a:cs typeface="Archivo Narrow"/>
              <a:sym typeface="Archivo Narrow"/>
            </a:endParaRPr>
          </a:p>
        </p:txBody>
      </p:sp>
      <p:sp>
        <p:nvSpPr>
          <p:cNvPr id="235" name="Google Shape;235;p32"/>
          <p:cNvSpPr txBox="1"/>
          <p:nvPr/>
        </p:nvSpPr>
        <p:spPr>
          <a:xfrm>
            <a:off x="2370525" y="4186950"/>
            <a:ext cx="3000000" cy="3540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800"/>
              </a:spcAft>
              <a:buNone/>
            </a:pPr>
            <a:r>
              <a:t/>
            </a:r>
            <a:endParaRPr b="1" sz="1100">
              <a:solidFill>
                <a:schemeClr val="dk1"/>
              </a:solidFill>
              <a:latin typeface="Roboto"/>
              <a:ea typeface="Roboto"/>
              <a:cs typeface="Roboto"/>
              <a:sym typeface="Roboto"/>
            </a:endParaRPr>
          </a:p>
        </p:txBody>
      </p:sp>
      <p:sp>
        <p:nvSpPr>
          <p:cNvPr id="236" name="Google Shape;236;p32"/>
          <p:cNvSpPr txBox="1"/>
          <p:nvPr/>
        </p:nvSpPr>
        <p:spPr>
          <a:xfrm>
            <a:off x="1517088" y="3384026"/>
            <a:ext cx="1257300" cy="35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s" sz="1800">
                <a:latin typeface="Fira Sans Extra Condensed Medium"/>
                <a:ea typeface="Fira Sans Extra Condensed Medium"/>
                <a:cs typeface="Fira Sans Extra Condensed Medium"/>
                <a:sym typeface="Fira Sans Extra Condensed Medium"/>
              </a:rPr>
              <a:t>Alcance</a:t>
            </a:r>
            <a:endParaRPr i="1" sz="1800">
              <a:latin typeface="Fira Sans Extra Condensed Medium"/>
              <a:ea typeface="Fira Sans Extra Condensed Medium"/>
              <a:cs typeface="Fira Sans Extra Condensed Medium"/>
              <a:sym typeface="Fira Sans Extra Condensed Medium"/>
            </a:endParaRPr>
          </a:p>
        </p:txBody>
      </p:sp>
      <p:sp>
        <p:nvSpPr>
          <p:cNvPr id="237" name="Google Shape;237;p32"/>
          <p:cNvSpPr txBox="1"/>
          <p:nvPr/>
        </p:nvSpPr>
        <p:spPr>
          <a:xfrm>
            <a:off x="1517089" y="3739525"/>
            <a:ext cx="3968100" cy="7194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800"/>
              </a:spcAft>
              <a:buNone/>
            </a:pPr>
            <a:r>
              <a:rPr lang="es" sz="1100">
                <a:solidFill>
                  <a:schemeClr val="dk1"/>
                </a:solidFill>
                <a:latin typeface="Roboto"/>
                <a:ea typeface="Roboto"/>
                <a:cs typeface="Roboto"/>
                <a:sym typeface="Roboto"/>
              </a:rPr>
              <a:t>El presente Protocolo es de aplicación y cumplimiento obligatorio para las entidades de la Administración Pública y las entidades privadas que brindan servicios públicos.</a:t>
            </a:r>
            <a:endParaRPr sz="1100">
              <a:solidFill>
                <a:schemeClr val="dk1"/>
              </a:solidFill>
              <a:latin typeface="Roboto"/>
              <a:ea typeface="Roboto"/>
              <a:cs typeface="Roboto"/>
              <a:sym typeface="Roboto"/>
            </a:endParaRPr>
          </a:p>
        </p:txBody>
      </p:sp>
      <p:sp>
        <p:nvSpPr>
          <p:cNvPr id="238" name="Google Shape;238;p32"/>
          <p:cNvSpPr/>
          <p:nvPr/>
        </p:nvSpPr>
        <p:spPr>
          <a:xfrm>
            <a:off x="906125" y="3441016"/>
            <a:ext cx="324300" cy="2985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t/>
            </a:r>
            <a:endParaRPr b="0" i="0" sz="1300" u="none" cap="none" strike="noStrike">
              <a:solidFill>
                <a:srgbClr val="FFFFFF"/>
              </a:solidFill>
              <a:latin typeface="Arial"/>
              <a:ea typeface="Arial"/>
              <a:cs typeface="Arial"/>
              <a:sym typeface="Arial"/>
            </a:endParaRPr>
          </a:p>
        </p:txBody>
      </p:sp>
      <p:sp>
        <p:nvSpPr>
          <p:cNvPr id="239" name="Google Shape;239;p32"/>
          <p:cNvSpPr/>
          <p:nvPr/>
        </p:nvSpPr>
        <p:spPr>
          <a:xfrm>
            <a:off x="906125" y="1416266"/>
            <a:ext cx="324300" cy="2985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t/>
            </a:r>
            <a:endParaRPr b="0" i="0" sz="1300" u="none" cap="none" strike="noStrike">
              <a:solidFill>
                <a:srgbClr val="FFFFFF"/>
              </a:solidFill>
              <a:latin typeface="Arial"/>
              <a:ea typeface="Arial"/>
              <a:cs typeface="Arial"/>
              <a:sym typeface="Arial"/>
            </a:endParaRPr>
          </a:p>
        </p:txBody>
      </p:sp>
      <p:pic>
        <p:nvPicPr>
          <p:cNvPr id="240" name="Google Shape;240;p32"/>
          <p:cNvPicPr preferRelativeResize="0"/>
          <p:nvPr/>
        </p:nvPicPr>
        <p:blipFill rotWithShape="1">
          <a:blip r:embed="rId3">
            <a:alphaModFix/>
          </a:blip>
          <a:srcRect b="23768" l="57524" r="8012" t="63662"/>
          <a:stretch/>
        </p:blipFill>
        <p:spPr>
          <a:xfrm>
            <a:off x="6145007" y="3399347"/>
            <a:ext cx="2593651" cy="728379"/>
          </a:xfrm>
          <a:prstGeom prst="rect">
            <a:avLst/>
          </a:prstGeom>
          <a:noFill/>
          <a:ln>
            <a:noFill/>
          </a:ln>
        </p:spPr>
      </p:pic>
      <p:pic>
        <p:nvPicPr>
          <p:cNvPr id="241" name="Google Shape;241;p32"/>
          <p:cNvPicPr preferRelativeResize="0"/>
          <p:nvPr/>
        </p:nvPicPr>
        <p:blipFill rotWithShape="1">
          <a:blip r:embed="rId4">
            <a:alphaModFix/>
          </a:blip>
          <a:srcRect b="9329" l="37147" r="27817" t="10587"/>
          <a:stretch/>
        </p:blipFill>
        <p:spPr>
          <a:xfrm>
            <a:off x="6764900" y="2151432"/>
            <a:ext cx="679379" cy="1712540"/>
          </a:xfrm>
          <a:prstGeom prst="rect">
            <a:avLst/>
          </a:prstGeom>
          <a:noFill/>
          <a:ln>
            <a:noFill/>
          </a:ln>
        </p:spPr>
      </p:pic>
      <p:pic>
        <p:nvPicPr>
          <p:cNvPr id="242" name="Google Shape;242;p32"/>
          <p:cNvPicPr preferRelativeResize="0"/>
          <p:nvPr/>
        </p:nvPicPr>
        <p:blipFill rotWithShape="1">
          <a:blip r:embed="rId5">
            <a:alphaModFix/>
          </a:blip>
          <a:srcRect b="9857" l="35037" r="35025" t="11090"/>
          <a:stretch/>
        </p:blipFill>
        <p:spPr>
          <a:xfrm>
            <a:off x="7502965" y="2037625"/>
            <a:ext cx="627248" cy="18263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p:nvPr/>
        </p:nvSpPr>
        <p:spPr>
          <a:xfrm>
            <a:off x="3880875" y="1288863"/>
            <a:ext cx="1495800" cy="14247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600"/>
              <a:buFont typeface="Arial"/>
              <a:buNone/>
            </a:pPr>
            <a:r>
              <a:rPr lang="es" sz="6600">
                <a:solidFill>
                  <a:srgbClr val="FFFFFF"/>
                </a:solidFill>
              </a:rPr>
              <a:t>3</a:t>
            </a:r>
            <a:endParaRPr b="0" i="0" sz="6600" u="none" cap="none" strike="noStrike">
              <a:solidFill>
                <a:srgbClr val="FFFFFF"/>
              </a:solidFill>
              <a:latin typeface="Arial"/>
              <a:ea typeface="Arial"/>
              <a:cs typeface="Arial"/>
              <a:sym typeface="Arial"/>
            </a:endParaRPr>
          </a:p>
        </p:txBody>
      </p:sp>
      <p:sp>
        <p:nvSpPr>
          <p:cNvPr id="248" name="Google Shape;248;p33"/>
          <p:cNvSpPr txBox="1"/>
          <p:nvPr/>
        </p:nvSpPr>
        <p:spPr>
          <a:xfrm>
            <a:off x="775350" y="3024675"/>
            <a:ext cx="7778100" cy="635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2500"/>
              <a:buFont typeface="Calibri"/>
              <a:buNone/>
            </a:pPr>
            <a:r>
              <a:rPr b="1" lang="es" sz="3100">
                <a:latin typeface="Calibri"/>
                <a:ea typeface="Calibri"/>
                <a:cs typeface="Calibri"/>
                <a:sym typeface="Calibri"/>
              </a:rPr>
              <a:t>R</a:t>
            </a:r>
            <a:r>
              <a:rPr b="1" lang="es" sz="3100">
                <a:latin typeface="Calibri"/>
                <a:ea typeface="Calibri"/>
                <a:cs typeface="Calibri"/>
                <a:sym typeface="Calibri"/>
              </a:rPr>
              <a:t>EGLAS GENERALES DE ATENCIÓN</a:t>
            </a:r>
            <a:endParaRPr b="1" sz="3100">
              <a:latin typeface="Calibri"/>
              <a:ea typeface="Calibri"/>
              <a:cs typeface="Calibri"/>
              <a:sym typeface="Calibri"/>
            </a:endParaRPr>
          </a:p>
        </p:txBody>
      </p:sp>
      <p:sp>
        <p:nvSpPr>
          <p:cNvPr id="249" name="Google Shape;249;p33"/>
          <p:cNvSpPr/>
          <p:nvPr/>
        </p:nvSpPr>
        <p:spPr>
          <a:xfrm>
            <a:off x="-9725" y="-9325"/>
            <a:ext cx="186900" cy="5143500"/>
          </a:xfrm>
          <a:prstGeom prst="rect">
            <a:avLst/>
          </a:prstGeom>
          <a:solidFill>
            <a:srgbClr val="07376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